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5" r:id="rId2"/>
    <p:sldId id="290" r:id="rId3"/>
    <p:sldId id="257" r:id="rId4"/>
    <p:sldId id="277" r:id="rId5"/>
    <p:sldId id="278" r:id="rId6"/>
    <p:sldId id="279" r:id="rId7"/>
    <p:sldId id="280" r:id="rId8"/>
    <p:sldId id="281" r:id="rId9"/>
    <p:sldId id="292" r:id="rId10"/>
    <p:sldId id="293" r:id="rId11"/>
    <p:sldId id="286" r:id="rId12"/>
    <p:sldId id="288" r:id="rId13"/>
    <p:sldId id="289" r:id="rId14"/>
    <p:sldId id="294" r:id="rId15"/>
    <p:sldId id="295" r:id="rId16"/>
    <p:sldId id="296" r:id="rId17"/>
    <p:sldId id="29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31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83" autoAdjust="0"/>
    <p:restoredTop sz="94660"/>
  </p:normalViewPr>
  <p:slideViewPr>
    <p:cSldViewPr snapToGrid="0">
      <p:cViewPr varScale="1">
        <p:scale>
          <a:sx n="128" d="100"/>
          <a:sy n="128" d="100"/>
        </p:scale>
        <p:origin x="55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06A1A39-75FE-4D6B-9E06-B540272FEAB4}" type="datetimeFigureOut">
              <a:rPr lang="en-US" smtClean="0"/>
              <a:t>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76EB94-BFEE-410D-8BB9-5EEB59FF8FE9}" type="slidenum">
              <a:rPr lang="en-US" smtClean="0"/>
              <a:t>‹#›</a:t>
            </a:fld>
            <a:endParaRPr lang="en-US"/>
          </a:p>
        </p:txBody>
      </p:sp>
    </p:spTree>
    <p:extLst>
      <p:ext uri="{BB962C8B-B14F-4D97-AF65-F5344CB8AC3E}">
        <p14:creationId xmlns:p14="http://schemas.microsoft.com/office/powerpoint/2010/main" val="3260729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6A1A39-75FE-4D6B-9E06-B540272FEAB4}" type="datetimeFigureOut">
              <a:rPr lang="en-US" smtClean="0"/>
              <a:t>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76EB94-BFEE-410D-8BB9-5EEB59FF8FE9}" type="slidenum">
              <a:rPr lang="en-US" smtClean="0"/>
              <a:t>‹#›</a:t>
            </a:fld>
            <a:endParaRPr lang="en-US"/>
          </a:p>
        </p:txBody>
      </p:sp>
    </p:spTree>
    <p:extLst>
      <p:ext uri="{BB962C8B-B14F-4D97-AF65-F5344CB8AC3E}">
        <p14:creationId xmlns:p14="http://schemas.microsoft.com/office/powerpoint/2010/main" val="1006496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6A1A39-75FE-4D6B-9E06-B540272FEAB4}" type="datetimeFigureOut">
              <a:rPr lang="en-US" smtClean="0"/>
              <a:t>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76EB94-BFEE-410D-8BB9-5EEB59FF8FE9}" type="slidenum">
              <a:rPr lang="en-US" smtClean="0"/>
              <a:t>‹#›</a:t>
            </a:fld>
            <a:endParaRPr lang="en-US"/>
          </a:p>
        </p:txBody>
      </p:sp>
    </p:spTree>
    <p:extLst>
      <p:ext uri="{BB962C8B-B14F-4D97-AF65-F5344CB8AC3E}">
        <p14:creationId xmlns:p14="http://schemas.microsoft.com/office/powerpoint/2010/main" val="2379521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6A1A39-75FE-4D6B-9E06-B540272FEAB4}" type="datetimeFigureOut">
              <a:rPr lang="en-US" smtClean="0"/>
              <a:t>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76EB94-BFEE-410D-8BB9-5EEB59FF8FE9}" type="slidenum">
              <a:rPr lang="en-US" smtClean="0"/>
              <a:t>‹#›</a:t>
            </a:fld>
            <a:endParaRPr lang="en-US"/>
          </a:p>
        </p:txBody>
      </p:sp>
    </p:spTree>
    <p:extLst>
      <p:ext uri="{BB962C8B-B14F-4D97-AF65-F5344CB8AC3E}">
        <p14:creationId xmlns:p14="http://schemas.microsoft.com/office/powerpoint/2010/main" val="1334344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06A1A39-75FE-4D6B-9E06-B540272FEAB4}" type="datetimeFigureOut">
              <a:rPr lang="en-US" smtClean="0"/>
              <a:t>2/6/20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76EB94-BFEE-410D-8BB9-5EEB59FF8FE9}" type="slidenum">
              <a:rPr lang="en-US" smtClean="0"/>
              <a:t>‹#›</a:t>
            </a:fld>
            <a:endParaRPr lang="en-US"/>
          </a:p>
        </p:txBody>
      </p:sp>
    </p:spTree>
    <p:extLst>
      <p:ext uri="{BB962C8B-B14F-4D97-AF65-F5344CB8AC3E}">
        <p14:creationId xmlns:p14="http://schemas.microsoft.com/office/powerpoint/2010/main" val="377028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06A1A39-75FE-4D6B-9E06-B540272FEAB4}" type="datetimeFigureOut">
              <a:rPr lang="en-US" smtClean="0"/>
              <a:t>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76EB94-BFEE-410D-8BB9-5EEB59FF8FE9}" type="slidenum">
              <a:rPr lang="en-US" smtClean="0"/>
              <a:t>‹#›</a:t>
            </a:fld>
            <a:endParaRPr lang="en-US"/>
          </a:p>
        </p:txBody>
      </p:sp>
    </p:spTree>
    <p:extLst>
      <p:ext uri="{BB962C8B-B14F-4D97-AF65-F5344CB8AC3E}">
        <p14:creationId xmlns:p14="http://schemas.microsoft.com/office/powerpoint/2010/main" val="343547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06A1A39-75FE-4D6B-9E06-B540272FEAB4}" type="datetimeFigureOut">
              <a:rPr lang="en-US" smtClean="0"/>
              <a:t>2/6/20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676EB94-BFEE-410D-8BB9-5EEB59FF8FE9}" type="slidenum">
              <a:rPr lang="en-US" smtClean="0"/>
              <a:t>‹#›</a:t>
            </a:fld>
            <a:endParaRPr lang="en-US"/>
          </a:p>
        </p:txBody>
      </p:sp>
    </p:spTree>
    <p:extLst>
      <p:ext uri="{BB962C8B-B14F-4D97-AF65-F5344CB8AC3E}">
        <p14:creationId xmlns:p14="http://schemas.microsoft.com/office/powerpoint/2010/main" val="1031715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06A1A39-75FE-4D6B-9E06-B540272FEAB4}" type="datetimeFigureOut">
              <a:rPr lang="en-US" smtClean="0"/>
              <a:t>2/6/20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676EB94-BFEE-410D-8BB9-5EEB59FF8FE9}" type="slidenum">
              <a:rPr lang="en-US" smtClean="0"/>
              <a:t>‹#›</a:t>
            </a:fld>
            <a:endParaRPr lang="en-US"/>
          </a:p>
        </p:txBody>
      </p:sp>
    </p:spTree>
    <p:extLst>
      <p:ext uri="{BB962C8B-B14F-4D97-AF65-F5344CB8AC3E}">
        <p14:creationId xmlns:p14="http://schemas.microsoft.com/office/powerpoint/2010/main" val="1718230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6A1A39-75FE-4D6B-9E06-B540272FEAB4}" type="datetimeFigureOut">
              <a:rPr lang="en-US" smtClean="0"/>
              <a:t>2/6/20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676EB94-BFEE-410D-8BB9-5EEB59FF8FE9}" type="slidenum">
              <a:rPr lang="en-US" smtClean="0"/>
              <a:t>‹#›</a:t>
            </a:fld>
            <a:endParaRPr lang="en-US"/>
          </a:p>
        </p:txBody>
      </p:sp>
    </p:spTree>
    <p:extLst>
      <p:ext uri="{BB962C8B-B14F-4D97-AF65-F5344CB8AC3E}">
        <p14:creationId xmlns:p14="http://schemas.microsoft.com/office/powerpoint/2010/main" val="2949085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06A1A39-75FE-4D6B-9E06-B540272FEAB4}" type="datetimeFigureOut">
              <a:rPr lang="en-US" smtClean="0"/>
              <a:t>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76EB94-BFEE-410D-8BB9-5EEB59FF8FE9}" type="slidenum">
              <a:rPr lang="en-US" smtClean="0"/>
              <a:t>‹#›</a:t>
            </a:fld>
            <a:endParaRPr lang="en-US"/>
          </a:p>
        </p:txBody>
      </p:sp>
    </p:spTree>
    <p:extLst>
      <p:ext uri="{BB962C8B-B14F-4D97-AF65-F5344CB8AC3E}">
        <p14:creationId xmlns:p14="http://schemas.microsoft.com/office/powerpoint/2010/main" val="3273747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06A1A39-75FE-4D6B-9E06-B540272FEAB4}" type="datetimeFigureOut">
              <a:rPr lang="en-US" smtClean="0"/>
              <a:t>2/6/20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76EB94-BFEE-410D-8BB9-5EEB59FF8FE9}" type="slidenum">
              <a:rPr lang="en-US" smtClean="0"/>
              <a:t>‹#›</a:t>
            </a:fld>
            <a:endParaRPr lang="en-US"/>
          </a:p>
        </p:txBody>
      </p:sp>
    </p:spTree>
    <p:extLst>
      <p:ext uri="{BB962C8B-B14F-4D97-AF65-F5344CB8AC3E}">
        <p14:creationId xmlns:p14="http://schemas.microsoft.com/office/powerpoint/2010/main" val="41020674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6A1A39-75FE-4D6B-9E06-B540272FEAB4}" type="datetimeFigureOut">
              <a:rPr lang="en-US" smtClean="0"/>
              <a:t>2/6/20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76EB94-BFEE-410D-8BB9-5EEB59FF8FE9}" type="slidenum">
              <a:rPr lang="en-US" smtClean="0"/>
              <a:t>‹#›</a:t>
            </a:fld>
            <a:endParaRPr lang="en-US"/>
          </a:p>
        </p:txBody>
      </p:sp>
    </p:spTree>
    <p:extLst>
      <p:ext uri="{BB962C8B-B14F-4D97-AF65-F5344CB8AC3E}">
        <p14:creationId xmlns:p14="http://schemas.microsoft.com/office/powerpoint/2010/main" val="2942615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17" Type="http://schemas.openxmlformats.org/officeDocument/2006/relationships/image" Target="../media/image28.png"/><Relationship Id="rId2" Type="http://schemas.openxmlformats.org/officeDocument/2006/relationships/image" Target="../media/image13.png"/><Relationship Id="rId16"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17" Type="http://schemas.openxmlformats.org/officeDocument/2006/relationships/image" Target="../media/image28.png"/><Relationship Id="rId2" Type="http://schemas.openxmlformats.org/officeDocument/2006/relationships/image" Target="../media/image13.png"/><Relationship Id="rId16"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 Id="rId1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Subtitle 2"/>
          <p:cNvSpPr txBox="1">
            <a:spLocks/>
          </p:cNvSpPr>
          <p:nvPr/>
        </p:nvSpPr>
        <p:spPr>
          <a:xfrm>
            <a:off x="0" y="3570"/>
            <a:ext cx="4538631" cy="48560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600" dirty="0">
                <a:solidFill>
                  <a:schemeClr val="bg1"/>
                </a:solidFill>
                <a:latin typeface="Times New Roman" panose="02020603050405020304" pitchFamily="18" charset="0"/>
                <a:cs typeface="Times New Roman" panose="02020603050405020304" pitchFamily="18" charset="0"/>
              </a:rPr>
              <a:t>COLUMBIA ASTROPHYSICS LABORATORY</a:t>
            </a:r>
          </a:p>
        </p:txBody>
      </p:sp>
      <p:pic>
        <p:nvPicPr>
          <p:cNvPr id="4" name="Picture 3"/>
          <p:cNvPicPr>
            <a:picLocks noChangeAspect="1"/>
          </p:cNvPicPr>
          <p:nvPr/>
        </p:nvPicPr>
        <p:blipFill rotWithShape="1">
          <a:blip r:embed="rId2"/>
          <a:srcRect l="291"/>
          <a:stretch/>
        </p:blipFill>
        <p:spPr>
          <a:xfrm>
            <a:off x="0" y="61018"/>
            <a:ext cx="8212975" cy="3338825"/>
          </a:xfrm>
          <a:prstGeom prst="rect">
            <a:avLst/>
          </a:prstGeom>
        </p:spPr>
      </p:pic>
      <p:pic>
        <p:nvPicPr>
          <p:cNvPr id="5" name="Picture 4"/>
          <p:cNvPicPr>
            <a:picLocks noChangeAspect="1"/>
          </p:cNvPicPr>
          <p:nvPr/>
        </p:nvPicPr>
        <p:blipFill>
          <a:blip r:embed="rId3"/>
          <a:stretch>
            <a:fillRect/>
          </a:stretch>
        </p:blipFill>
        <p:spPr>
          <a:xfrm>
            <a:off x="0" y="3366934"/>
            <a:ext cx="8212975" cy="3432013"/>
          </a:xfrm>
          <a:prstGeom prst="rect">
            <a:avLst/>
          </a:prstGeom>
        </p:spPr>
      </p:pic>
      <p:sp>
        <p:nvSpPr>
          <p:cNvPr id="7" name="Subtitle 2"/>
          <p:cNvSpPr txBox="1">
            <a:spLocks/>
          </p:cNvSpPr>
          <p:nvPr/>
        </p:nvSpPr>
        <p:spPr>
          <a:xfrm>
            <a:off x="8279476" y="425041"/>
            <a:ext cx="3782291" cy="5577840"/>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1800" i="1" dirty="0">
                <a:latin typeface="Adobe Devanagari" panose="02040503050201020203" pitchFamily="18" charset="0"/>
                <a:cs typeface="Adobe Devanagari" panose="02040503050201020203" pitchFamily="18" charset="0"/>
              </a:rPr>
              <a:t>Located in New York City, Columbia University offers a graduate program in astronomy and astrophysics with a primary focus on the development of research skills. The goal of this program is to produce creative and independent scientists who will advance the frontiers of our discipline, educate the next generation of astronomers, and engage the public in our endeavor to understand the Universe. </a:t>
            </a:r>
          </a:p>
          <a:p>
            <a:pPr marL="0" indent="0" algn="just">
              <a:buNone/>
            </a:pPr>
            <a:r>
              <a:rPr lang="en-US" sz="1800" i="1" dirty="0">
                <a:latin typeface="Adobe Devanagari" panose="02040503050201020203" pitchFamily="18" charset="0"/>
                <a:cs typeface="Adobe Devanagari" panose="02040503050201020203" pitchFamily="18" charset="0"/>
              </a:rPr>
              <a:t>Our community includes faculty, researchers, and students in Astronomy and Astrophysics at Columbia University, Barnard College, NASA’s Goddard Institute for Space Studies, the American Museum of Natural History and the Simons Center for Computational Astronomy, all of whom are pursuing a wide range of theoretical, computational, observational, and experimental research</a:t>
            </a:r>
            <a:r>
              <a:rPr lang="en-US" sz="2000" i="1" dirty="0">
                <a:latin typeface="Adobe Devanagari" panose="02040503050201020203" pitchFamily="18" charset="0"/>
                <a:cs typeface="Adobe Devanagari" panose="02040503050201020203" pitchFamily="18" charset="0"/>
              </a:rPr>
              <a:t>.</a:t>
            </a:r>
          </a:p>
        </p:txBody>
      </p:sp>
    </p:spTree>
    <p:extLst>
      <p:ext uri="{BB962C8B-B14F-4D97-AF65-F5344CB8AC3E}">
        <p14:creationId xmlns:p14="http://schemas.microsoft.com/office/powerpoint/2010/main" val="721476382"/>
      </p:ext>
    </p:extLst>
  </p:cSld>
  <p:clrMapOvr>
    <a:masterClrMapping/>
  </p:clrMapOvr>
  <mc:AlternateContent xmlns:mc="http://schemas.openxmlformats.org/markup-compatibility/2006" xmlns:p14="http://schemas.microsoft.com/office/powerpoint/2010/main">
    <mc:Choice Requires="p14">
      <p:transition spd="slow" p14:dur="800" advClick="0" advTm="12000">
        <p14:flythrough/>
      </p:transition>
    </mc:Choice>
    <mc:Fallback xmlns="">
      <p:transition spd="slow" advClick="0" advTm="1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ppt_x</p:attrName>
                                        </p:attrNameLst>
                                      </p:cBhvr>
                                      <p:tavLst>
                                        <p:tav tm="0">
                                          <p:val>
                                            <p:strVal val="#ppt_x"/>
                                          </p:val>
                                        </p:tav>
                                        <p:tav tm="100000">
                                          <p:val>
                                            <p:strVal val="#ppt_x"/>
                                          </p:val>
                                        </p:tav>
                                      </p:tavLst>
                                    </p:anim>
                                    <p:anim calcmode="lin" valueType="num">
                                      <p:cBhvr>
                                        <p:cTn id="9" dur="2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4DC0521-A713-CD47-A3AC-5D9F10B39120}"/>
              </a:ext>
            </a:extLst>
          </p:cNvPr>
          <p:cNvSpPr txBox="1"/>
          <p:nvPr/>
        </p:nvSpPr>
        <p:spPr>
          <a:xfrm>
            <a:off x="3896140" y="6361427"/>
            <a:ext cx="6471180" cy="461665"/>
          </a:xfrm>
          <a:prstGeom prst="rect">
            <a:avLst/>
          </a:prstGeom>
          <a:noFill/>
        </p:spPr>
        <p:txBody>
          <a:bodyPr wrap="square" rtlCol="0">
            <a:spAutoFit/>
          </a:bodyPr>
          <a:lstStyle/>
          <a:p>
            <a:r>
              <a:rPr lang="en-US" sz="2400" dirty="0">
                <a:solidFill>
                  <a:srgbClr val="293185"/>
                </a:solidFill>
                <a:latin typeface="Gill Sans Nova Light" panose="020F0302020204030204" pitchFamily="34" charset="0"/>
                <a:cs typeface="Gill Sans Nova Light" panose="020F0302020204030204" pitchFamily="34" charset="0"/>
              </a:rPr>
              <a:t>Astronomy Department Office – Room 1328 </a:t>
            </a:r>
          </a:p>
        </p:txBody>
      </p:sp>
      <p:cxnSp>
        <p:nvCxnSpPr>
          <p:cNvPr id="5" name="Straight Arrow Connector 4">
            <a:extLst>
              <a:ext uri="{FF2B5EF4-FFF2-40B4-BE49-F238E27FC236}">
                <a16:creationId xmlns:a16="http://schemas.microsoft.com/office/drawing/2014/main" id="{7B4B1A93-6BDB-A541-A520-A2118103B044}"/>
              </a:ext>
            </a:extLst>
          </p:cNvPr>
          <p:cNvCxnSpPr>
            <a:cxnSpLocks/>
          </p:cNvCxnSpPr>
          <p:nvPr/>
        </p:nvCxnSpPr>
        <p:spPr>
          <a:xfrm flipH="1">
            <a:off x="2901689" y="6601999"/>
            <a:ext cx="864704" cy="0"/>
          </a:xfrm>
          <a:prstGeom prst="straightConnector1">
            <a:avLst/>
          </a:prstGeom>
          <a:ln w="76200">
            <a:solidFill>
              <a:srgbClr val="293185"/>
            </a:solidFill>
            <a:tailEnd type="triangle"/>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F19376CD-0A6C-184D-82D1-E07F792BFA93}"/>
              </a:ext>
            </a:extLst>
          </p:cNvPr>
          <p:cNvPicPr>
            <a:picLocks/>
          </p:cNvPicPr>
          <p:nvPr/>
        </p:nvPicPr>
        <p:blipFill rotWithShape="1">
          <a:blip r:embed="rId2"/>
          <a:srcRect t="2778" r="7643" b="7277"/>
          <a:stretch/>
        </p:blipFill>
        <p:spPr>
          <a:xfrm>
            <a:off x="3349052" y="749959"/>
            <a:ext cx="1280160" cy="2011680"/>
          </a:xfrm>
          <a:prstGeom prst="rect">
            <a:avLst/>
          </a:prstGeom>
        </p:spPr>
      </p:pic>
      <p:pic>
        <p:nvPicPr>
          <p:cNvPr id="3" name="Picture 2">
            <a:extLst>
              <a:ext uri="{FF2B5EF4-FFF2-40B4-BE49-F238E27FC236}">
                <a16:creationId xmlns:a16="http://schemas.microsoft.com/office/drawing/2014/main" id="{1187F6A9-E8F9-3D4F-BB7E-61C2B788774C}"/>
              </a:ext>
            </a:extLst>
          </p:cNvPr>
          <p:cNvPicPr>
            <a:picLocks/>
          </p:cNvPicPr>
          <p:nvPr/>
        </p:nvPicPr>
        <p:blipFill rotWithShape="1">
          <a:blip r:embed="rId3"/>
          <a:srcRect b="2996"/>
          <a:stretch/>
        </p:blipFill>
        <p:spPr>
          <a:xfrm>
            <a:off x="4790162" y="699057"/>
            <a:ext cx="1280160" cy="2011680"/>
          </a:xfrm>
          <a:prstGeom prst="rect">
            <a:avLst/>
          </a:prstGeom>
        </p:spPr>
      </p:pic>
      <p:pic>
        <p:nvPicPr>
          <p:cNvPr id="6" name="Picture 5">
            <a:extLst>
              <a:ext uri="{FF2B5EF4-FFF2-40B4-BE49-F238E27FC236}">
                <a16:creationId xmlns:a16="http://schemas.microsoft.com/office/drawing/2014/main" id="{78D6D924-72AF-6340-8928-03207BB8E4DA}"/>
              </a:ext>
            </a:extLst>
          </p:cNvPr>
          <p:cNvPicPr>
            <a:picLocks/>
          </p:cNvPicPr>
          <p:nvPr/>
        </p:nvPicPr>
        <p:blipFill rotWithShape="1">
          <a:blip r:embed="rId4"/>
          <a:srcRect r="6713"/>
          <a:stretch/>
        </p:blipFill>
        <p:spPr>
          <a:xfrm>
            <a:off x="466832" y="728306"/>
            <a:ext cx="1280160" cy="2011680"/>
          </a:xfrm>
          <a:prstGeom prst="rect">
            <a:avLst/>
          </a:prstGeom>
        </p:spPr>
      </p:pic>
      <p:sp>
        <p:nvSpPr>
          <p:cNvPr id="7" name="TextBox 6">
            <a:extLst>
              <a:ext uri="{FF2B5EF4-FFF2-40B4-BE49-F238E27FC236}">
                <a16:creationId xmlns:a16="http://schemas.microsoft.com/office/drawing/2014/main" id="{3A9CBBB0-467F-9C41-A7DF-CEC42DB7F69F}"/>
              </a:ext>
            </a:extLst>
          </p:cNvPr>
          <p:cNvSpPr txBox="1"/>
          <p:nvPr/>
        </p:nvSpPr>
        <p:spPr>
          <a:xfrm>
            <a:off x="-13609" y="2754968"/>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Marcel </a:t>
            </a:r>
          </a:p>
          <a:p>
            <a:pPr algn="ctr"/>
            <a:r>
              <a:rPr lang="en-US" dirty="0" err="1">
                <a:latin typeface="Gill Sans Nova Light" panose="020F0302020204030204" pitchFamily="34" charset="0"/>
                <a:cs typeface="Gill Sans Nova Light" panose="020F0302020204030204" pitchFamily="34" charset="0"/>
              </a:rPr>
              <a:t>Agüeros</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1327</a:t>
            </a:r>
          </a:p>
        </p:txBody>
      </p:sp>
      <p:sp>
        <p:nvSpPr>
          <p:cNvPr id="8" name="TextBox 7">
            <a:extLst>
              <a:ext uri="{FF2B5EF4-FFF2-40B4-BE49-F238E27FC236}">
                <a16:creationId xmlns:a16="http://schemas.microsoft.com/office/drawing/2014/main" id="{BF02CCF1-3188-5E48-9894-F6FCAF0A1A48}"/>
              </a:ext>
            </a:extLst>
          </p:cNvPr>
          <p:cNvSpPr txBox="1"/>
          <p:nvPr/>
        </p:nvSpPr>
        <p:spPr>
          <a:xfrm>
            <a:off x="1487033" y="2775555"/>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Jim </a:t>
            </a:r>
          </a:p>
          <a:p>
            <a:pPr algn="ctr"/>
            <a:r>
              <a:rPr lang="en-US" dirty="0">
                <a:latin typeface="Gill Sans Nova Light" panose="020F0302020204030204" pitchFamily="34" charset="0"/>
                <a:cs typeface="Gill Sans Nova Light" panose="020F0302020204030204" pitchFamily="34" charset="0"/>
              </a:rPr>
              <a:t>Applegate</a:t>
            </a:r>
          </a:p>
          <a:p>
            <a:pPr algn="ctr"/>
            <a:r>
              <a:rPr lang="en-US" dirty="0">
                <a:latin typeface="Gill Sans Nova Light" panose="020F0302020204030204" pitchFamily="34" charset="0"/>
                <a:cs typeface="Gill Sans Nova Light" panose="020F0302020204030204" pitchFamily="34" charset="0"/>
              </a:rPr>
              <a:t>1322</a:t>
            </a:r>
          </a:p>
        </p:txBody>
      </p:sp>
      <p:pic>
        <p:nvPicPr>
          <p:cNvPr id="9" name="Picture 8">
            <a:extLst>
              <a:ext uri="{FF2B5EF4-FFF2-40B4-BE49-F238E27FC236}">
                <a16:creationId xmlns:a16="http://schemas.microsoft.com/office/drawing/2014/main" id="{57536415-B467-A440-B686-07EA559C65F7}"/>
              </a:ext>
            </a:extLst>
          </p:cNvPr>
          <p:cNvPicPr>
            <a:picLocks/>
          </p:cNvPicPr>
          <p:nvPr/>
        </p:nvPicPr>
        <p:blipFill rotWithShape="1">
          <a:blip r:embed="rId5"/>
          <a:srcRect l="18176" t="3608" r="10853" b="7649"/>
          <a:stretch/>
        </p:blipFill>
        <p:spPr>
          <a:xfrm>
            <a:off x="1907942" y="728306"/>
            <a:ext cx="1280160" cy="2011680"/>
          </a:xfrm>
          <a:prstGeom prst="rect">
            <a:avLst/>
          </a:prstGeom>
        </p:spPr>
      </p:pic>
      <p:sp>
        <p:nvSpPr>
          <p:cNvPr id="10" name="TextBox 9">
            <a:extLst>
              <a:ext uri="{FF2B5EF4-FFF2-40B4-BE49-F238E27FC236}">
                <a16:creationId xmlns:a16="http://schemas.microsoft.com/office/drawing/2014/main" id="{02DBAA38-6FDD-1540-A100-15FEBD70FC4C}"/>
              </a:ext>
            </a:extLst>
          </p:cNvPr>
          <p:cNvSpPr txBox="1"/>
          <p:nvPr/>
        </p:nvSpPr>
        <p:spPr>
          <a:xfrm>
            <a:off x="4288250" y="2732814"/>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Zoltan </a:t>
            </a:r>
          </a:p>
          <a:p>
            <a:pPr algn="ctr"/>
            <a:r>
              <a:rPr lang="en-US" dirty="0" err="1">
                <a:latin typeface="Gill Sans Nova Light" panose="020F0302020204030204" pitchFamily="34" charset="0"/>
                <a:cs typeface="Gill Sans Nova Light" panose="020F0302020204030204" pitchFamily="34" charset="0"/>
              </a:rPr>
              <a:t>Haiman</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1326</a:t>
            </a:r>
          </a:p>
        </p:txBody>
      </p:sp>
      <p:sp>
        <p:nvSpPr>
          <p:cNvPr id="11" name="TextBox 10">
            <a:extLst>
              <a:ext uri="{FF2B5EF4-FFF2-40B4-BE49-F238E27FC236}">
                <a16:creationId xmlns:a16="http://schemas.microsoft.com/office/drawing/2014/main" id="{8EE4184A-3052-E942-8F20-16FB754CE8BB}"/>
              </a:ext>
            </a:extLst>
          </p:cNvPr>
          <p:cNvSpPr txBox="1"/>
          <p:nvPr/>
        </p:nvSpPr>
        <p:spPr>
          <a:xfrm>
            <a:off x="2823230" y="2746282"/>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Greg </a:t>
            </a:r>
          </a:p>
          <a:p>
            <a:pPr algn="ctr"/>
            <a:r>
              <a:rPr lang="en-US" dirty="0">
                <a:latin typeface="Gill Sans Nova Light" panose="020F0302020204030204" pitchFamily="34" charset="0"/>
                <a:cs typeface="Gill Sans Nova Light" panose="020F0302020204030204" pitchFamily="34" charset="0"/>
              </a:rPr>
              <a:t>Bryan</a:t>
            </a:r>
          </a:p>
          <a:p>
            <a:pPr algn="ctr"/>
            <a:r>
              <a:rPr lang="en-US" dirty="0">
                <a:latin typeface="Gill Sans Nova Light" panose="020F0302020204030204" pitchFamily="34" charset="0"/>
                <a:cs typeface="Gill Sans Nova Light" panose="020F0302020204030204" pitchFamily="34" charset="0"/>
              </a:rPr>
              <a:t>1325</a:t>
            </a:r>
          </a:p>
        </p:txBody>
      </p:sp>
      <p:pic>
        <p:nvPicPr>
          <p:cNvPr id="12" name="Picture 11">
            <a:extLst>
              <a:ext uri="{FF2B5EF4-FFF2-40B4-BE49-F238E27FC236}">
                <a16:creationId xmlns:a16="http://schemas.microsoft.com/office/drawing/2014/main" id="{C4A916AC-8D39-CF4E-A6F6-495AD270292F}"/>
              </a:ext>
            </a:extLst>
          </p:cNvPr>
          <p:cNvPicPr>
            <a:picLocks/>
          </p:cNvPicPr>
          <p:nvPr/>
        </p:nvPicPr>
        <p:blipFill>
          <a:blip r:embed="rId6"/>
          <a:stretch>
            <a:fillRect/>
          </a:stretch>
        </p:blipFill>
        <p:spPr>
          <a:xfrm>
            <a:off x="6231272" y="709206"/>
            <a:ext cx="1280160" cy="2011680"/>
          </a:xfrm>
          <a:prstGeom prst="rect">
            <a:avLst/>
          </a:prstGeom>
        </p:spPr>
      </p:pic>
      <p:sp>
        <p:nvSpPr>
          <p:cNvPr id="13" name="TextBox 12">
            <a:extLst>
              <a:ext uri="{FF2B5EF4-FFF2-40B4-BE49-F238E27FC236}">
                <a16:creationId xmlns:a16="http://schemas.microsoft.com/office/drawing/2014/main" id="{6D7422F9-24A9-994E-B8B9-43E0EFAB32B6}"/>
              </a:ext>
            </a:extLst>
          </p:cNvPr>
          <p:cNvSpPr txBox="1"/>
          <p:nvPr/>
        </p:nvSpPr>
        <p:spPr>
          <a:xfrm>
            <a:off x="5724090" y="2739262"/>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Jules </a:t>
            </a:r>
          </a:p>
          <a:p>
            <a:pPr algn="ctr"/>
            <a:r>
              <a:rPr lang="en-US" dirty="0">
                <a:latin typeface="Gill Sans Nova Light" panose="020F0302020204030204" pitchFamily="34" charset="0"/>
                <a:cs typeface="Gill Sans Nova Light" panose="020F0302020204030204" pitchFamily="34" charset="0"/>
              </a:rPr>
              <a:t>Halpern</a:t>
            </a:r>
          </a:p>
          <a:p>
            <a:pPr algn="ctr"/>
            <a:r>
              <a:rPr lang="en-US" dirty="0">
                <a:latin typeface="Gill Sans Nova Light" panose="020F0302020204030204" pitchFamily="34" charset="0"/>
                <a:cs typeface="Gill Sans Nova Light" panose="020F0302020204030204" pitchFamily="34" charset="0"/>
              </a:rPr>
              <a:t>1014</a:t>
            </a:r>
          </a:p>
        </p:txBody>
      </p:sp>
      <p:pic>
        <p:nvPicPr>
          <p:cNvPr id="14" name="Picture 13">
            <a:extLst>
              <a:ext uri="{FF2B5EF4-FFF2-40B4-BE49-F238E27FC236}">
                <a16:creationId xmlns:a16="http://schemas.microsoft.com/office/drawing/2014/main" id="{32407D02-1260-B44A-A473-7EF0512CFD1C}"/>
              </a:ext>
            </a:extLst>
          </p:cNvPr>
          <p:cNvPicPr>
            <a:picLocks/>
          </p:cNvPicPr>
          <p:nvPr/>
        </p:nvPicPr>
        <p:blipFill rotWithShape="1">
          <a:blip r:embed="rId7"/>
          <a:srcRect r="4863"/>
          <a:stretch/>
        </p:blipFill>
        <p:spPr>
          <a:xfrm>
            <a:off x="7672382" y="717219"/>
            <a:ext cx="1280160" cy="2011680"/>
          </a:xfrm>
          <a:prstGeom prst="rect">
            <a:avLst/>
          </a:prstGeom>
        </p:spPr>
      </p:pic>
      <p:sp>
        <p:nvSpPr>
          <p:cNvPr id="15" name="TextBox 14">
            <a:extLst>
              <a:ext uri="{FF2B5EF4-FFF2-40B4-BE49-F238E27FC236}">
                <a16:creationId xmlns:a16="http://schemas.microsoft.com/office/drawing/2014/main" id="{373D56A2-944A-9348-A117-49588500016F}"/>
              </a:ext>
            </a:extLst>
          </p:cNvPr>
          <p:cNvSpPr txBox="1"/>
          <p:nvPr/>
        </p:nvSpPr>
        <p:spPr>
          <a:xfrm>
            <a:off x="7066484" y="2739261"/>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David </a:t>
            </a:r>
          </a:p>
          <a:p>
            <a:pPr algn="ctr"/>
            <a:r>
              <a:rPr lang="en-US" dirty="0">
                <a:latin typeface="Gill Sans Nova Light" panose="020F0302020204030204" pitchFamily="34" charset="0"/>
                <a:cs typeface="Gill Sans Nova Light" panose="020F0302020204030204" pitchFamily="34" charset="0"/>
              </a:rPr>
              <a:t>Helfand</a:t>
            </a:r>
          </a:p>
          <a:p>
            <a:pPr algn="ctr"/>
            <a:r>
              <a:rPr lang="en-US" dirty="0">
                <a:latin typeface="Gill Sans Nova Light" panose="020F0302020204030204" pitchFamily="34" charset="0"/>
                <a:cs typeface="Gill Sans Nova Light" panose="020F0302020204030204" pitchFamily="34" charset="0"/>
              </a:rPr>
              <a:t>1020</a:t>
            </a:r>
          </a:p>
        </p:txBody>
      </p:sp>
      <p:pic>
        <p:nvPicPr>
          <p:cNvPr id="16" name="Picture 15">
            <a:extLst>
              <a:ext uri="{FF2B5EF4-FFF2-40B4-BE49-F238E27FC236}">
                <a16:creationId xmlns:a16="http://schemas.microsoft.com/office/drawing/2014/main" id="{C105B1E7-91A4-5D4D-8AAE-98150B38DD82}"/>
              </a:ext>
            </a:extLst>
          </p:cNvPr>
          <p:cNvPicPr>
            <a:picLocks/>
          </p:cNvPicPr>
          <p:nvPr/>
        </p:nvPicPr>
        <p:blipFill>
          <a:blip r:embed="rId8"/>
          <a:stretch>
            <a:fillRect/>
          </a:stretch>
        </p:blipFill>
        <p:spPr>
          <a:xfrm>
            <a:off x="9113492" y="695882"/>
            <a:ext cx="1280160" cy="2011680"/>
          </a:xfrm>
          <a:prstGeom prst="rect">
            <a:avLst/>
          </a:prstGeom>
        </p:spPr>
      </p:pic>
      <p:sp>
        <p:nvSpPr>
          <p:cNvPr id="17" name="TextBox 16">
            <a:extLst>
              <a:ext uri="{FF2B5EF4-FFF2-40B4-BE49-F238E27FC236}">
                <a16:creationId xmlns:a16="http://schemas.microsoft.com/office/drawing/2014/main" id="{2800C08C-037C-BC41-AF08-203661ECF4D5}"/>
              </a:ext>
            </a:extLst>
          </p:cNvPr>
          <p:cNvSpPr txBox="1"/>
          <p:nvPr/>
        </p:nvSpPr>
        <p:spPr>
          <a:xfrm>
            <a:off x="8589122" y="2728233"/>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Kathryn </a:t>
            </a:r>
          </a:p>
          <a:p>
            <a:pPr algn="ctr"/>
            <a:r>
              <a:rPr lang="en-US" dirty="0">
                <a:latin typeface="Gill Sans Nova Light" panose="020F0302020204030204" pitchFamily="34" charset="0"/>
                <a:cs typeface="Gill Sans Nova Light" panose="020F0302020204030204" pitchFamily="34" charset="0"/>
              </a:rPr>
              <a:t>Johnston</a:t>
            </a:r>
          </a:p>
          <a:p>
            <a:pPr algn="ctr"/>
            <a:r>
              <a:rPr lang="en-US" dirty="0">
                <a:latin typeface="Gill Sans Nova Light" panose="020F0302020204030204" pitchFamily="34" charset="0"/>
                <a:cs typeface="Gill Sans Nova Light" panose="020F0302020204030204" pitchFamily="34" charset="0"/>
              </a:rPr>
              <a:t>1320</a:t>
            </a:r>
          </a:p>
        </p:txBody>
      </p:sp>
      <p:pic>
        <p:nvPicPr>
          <p:cNvPr id="18" name="Picture 17">
            <a:extLst>
              <a:ext uri="{FF2B5EF4-FFF2-40B4-BE49-F238E27FC236}">
                <a16:creationId xmlns:a16="http://schemas.microsoft.com/office/drawing/2014/main" id="{B1B1E95A-E263-8340-BAE8-ACEFE1294A78}"/>
              </a:ext>
            </a:extLst>
          </p:cNvPr>
          <p:cNvPicPr>
            <a:picLocks/>
          </p:cNvPicPr>
          <p:nvPr/>
        </p:nvPicPr>
        <p:blipFill>
          <a:blip r:embed="rId9"/>
          <a:stretch>
            <a:fillRect/>
          </a:stretch>
        </p:blipFill>
        <p:spPr>
          <a:xfrm>
            <a:off x="10554605" y="695758"/>
            <a:ext cx="1280160" cy="2011680"/>
          </a:xfrm>
          <a:prstGeom prst="rect">
            <a:avLst/>
          </a:prstGeom>
        </p:spPr>
      </p:pic>
      <p:sp>
        <p:nvSpPr>
          <p:cNvPr id="19" name="TextBox 18">
            <a:extLst>
              <a:ext uri="{FF2B5EF4-FFF2-40B4-BE49-F238E27FC236}">
                <a16:creationId xmlns:a16="http://schemas.microsoft.com/office/drawing/2014/main" id="{D5C84893-6F8B-284E-9865-BB12FB65B540}"/>
              </a:ext>
            </a:extLst>
          </p:cNvPr>
          <p:cNvSpPr txBox="1"/>
          <p:nvPr/>
        </p:nvSpPr>
        <p:spPr>
          <a:xfrm>
            <a:off x="10051685" y="2718466"/>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David </a:t>
            </a:r>
          </a:p>
          <a:p>
            <a:pPr algn="ctr"/>
            <a:r>
              <a:rPr lang="en-US" dirty="0">
                <a:latin typeface="Gill Sans Nova Light" panose="020F0302020204030204" pitchFamily="34" charset="0"/>
                <a:cs typeface="Gill Sans Nova Light" panose="020F0302020204030204" pitchFamily="34" charset="0"/>
              </a:rPr>
              <a:t>Kipping</a:t>
            </a:r>
          </a:p>
          <a:p>
            <a:pPr algn="ctr"/>
            <a:r>
              <a:rPr lang="en-US" dirty="0">
                <a:latin typeface="Gill Sans Nova Light" panose="020F0302020204030204" pitchFamily="34" charset="0"/>
                <a:cs typeface="Gill Sans Nova Light" panose="020F0302020204030204" pitchFamily="34" charset="0"/>
              </a:rPr>
              <a:t>1331</a:t>
            </a:r>
          </a:p>
        </p:txBody>
      </p:sp>
      <p:pic>
        <p:nvPicPr>
          <p:cNvPr id="20" name="Picture 19">
            <a:extLst>
              <a:ext uri="{FF2B5EF4-FFF2-40B4-BE49-F238E27FC236}">
                <a16:creationId xmlns:a16="http://schemas.microsoft.com/office/drawing/2014/main" id="{1B650163-268A-7141-8A2B-E0B88A78F52F}"/>
              </a:ext>
            </a:extLst>
          </p:cNvPr>
          <p:cNvPicPr>
            <a:picLocks/>
          </p:cNvPicPr>
          <p:nvPr/>
        </p:nvPicPr>
        <p:blipFill>
          <a:blip r:embed="rId10"/>
          <a:stretch>
            <a:fillRect/>
          </a:stretch>
        </p:blipFill>
        <p:spPr>
          <a:xfrm>
            <a:off x="386144" y="3679051"/>
            <a:ext cx="1280160" cy="2011680"/>
          </a:xfrm>
          <a:prstGeom prst="rect">
            <a:avLst/>
          </a:prstGeom>
        </p:spPr>
      </p:pic>
      <p:sp>
        <p:nvSpPr>
          <p:cNvPr id="21" name="TextBox 20">
            <a:extLst>
              <a:ext uri="{FF2B5EF4-FFF2-40B4-BE49-F238E27FC236}">
                <a16:creationId xmlns:a16="http://schemas.microsoft.com/office/drawing/2014/main" id="{D7172257-E909-3642-8D38-ECD457B3D968}"/>
              </a:ext>
            </a:extLst>
          </p:cNvPr>
          <p:cNvSpPr txBox="1"/>
          <p:nvPr/>
        </p:nvSpPr>
        <p:spPr>
          <a:xfrm>
            <a:off x="-98164" y="5659233"/>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Melissa </a:t>
            </a:r>
          </a:p>
          <a:p>
            <a:pPr algn="ctr"/>
            <a:r>
              <a:rPr lang="en-US" dirty="0">
                <a:latin typeface="Gill Sans Nova Light" panose="020F0302020204030204" pitchFamily="34" charset="0"/>
                <a:cs typeface="Gill Sans Nova Light" panose="020F0302020204030204" pitchFamily="34" charset="0"/>
              </a:rPr>
              <a:t>Ness</a:t>
            </a:r>
          </a:p>
          <a:p>
            <a:pPr algn="ctr"/>
            <a:r>
              <a:rPr lang="en-US" dirty="0">
                <a:latin typeface="Gill Sans Nova Light" panose="020F0302020204030204" pitchFamily="34" charset="0"/>
                <a:cs typeface="Gill Sans Nova Light" panose="020F0302020204030204" pitchFamily="34" charset="0"/>
              </a:rPr>
              <a:t>1325</a:t>
            </a:r>
          </a:p>
        </p:txBody>
      </p:sp>
      <p:pic>
        <p:nvPicPr>
          <p:cNvPr id="22" name="Picture 21">
            <a:extLst>
              <a:ext uri="{FF2B5EF4-FFF2-40B4-BE49-F238E27FC236}">
                <a16:creationId xmlns:a16="http://schemas.microsoft.com/office/drawing/2014/main" id="{CEF5B49A-CEAE-1746-8514-B3F2731EDD78}"/>
              </a:ext>
            </a:extLst>
          </p:cNvPr>
          <p:cNvPicPr>
            <a:picLocks/>
          </p:cNvPicPr>
          <p:nvPr/>
        </p:nvPicPr>
        <p:blipFill>
          <a:blip r:embed="rId11"/>
          <a:stretch>
            <a:fillRect/>
          </a:stretch>
        </p:blipFill>
        <p:spPr>
          <a:xfrm>
            <a:off x="1835878" y="3653176"/>
            <a:ext cx="1280160" cy="2011680"/>
          </a:xfrm>
          <a:prstGeom prst="rect">
            <a:avLst/>
          </a:prstGeom>
        </p:spPr>
      </p:pic>
      <p:sp>
        <p:nvSpPr>
          <p:cNvPr id="23" name="TextBox 22">
            <a:extLst>
              <a:ext uri="{FF2B5EF4-FFF2-40B4-BE49-F238E27FC236}">
                <a16:creationId xmlns:a16="http://schemas.microsoft.com/office/drawing/2014/main" id="{6178B047-1B55-F944-B319-CA4FC24FAE01}"/>
              </a:ext>
            </a:extLst>
          </p:cNvPr>
          <p:cNvSpPr txBox="1"/>
          <p:nvPr/>
        </p:nvSpPr>
        <p:spPr>
          <a:xfrm>
            <a:off x="1357381" y="5632498"/>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Jerry </a:t>
            </a:r>
          </a:p>
          <a:p>
            <a:pPr algn="ctr"/>
            <a:r>
              <a:rPr lang="en-US" dirty="0" err="1">
                <a:latin typeface="Gill Sans Nova Light" panose="020F0302020204030204" pitchFamily="34" charset="0"/>
                <a:cs typeface="Gill Sans Nova Light" panose="020F0302020204030204" pitchFamily="34" charset="0"/>
              </a:rPr>
              <a:t>Ostriker</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1024</a:t>
            </a:r>
          </a:p>
        </p:txBody>
      </p:sp>
      <p:pic>
        <p:nvPicPr>
          <p:cNvPr id="24" name="Picture 23">
            <a:extLst>
              <a:ext uri="{FF2B5EF4-FFF2-40B4-BE49-F238E27FC236}">
                <a16:creationId xmlns:a16="http://schemas.microsoft.com/office/drawing/2014/main" id="{54C729EC-CB15-014F-8783-B1B457B0A98D}"/>
              </a:ext>
            </a:extLst>
          </p:cNvPr>
          <p:cNvPicPr>
            <a:picLocks/>
          </p:cNvPicPr>
          <p:nvPr/>
        </p:nvPicPr>
        <p:blipFill>
          <a:blip r:embed="rId12"/>
          <a:stretch>
            <a:fillRect/>
          </a:stretch>
        </p:blipFill>
        <p:spPr>
          <a:xfrm>
            <a:off x="4735346" y="3679051"/>
            <a:ext cx="1280160" cy="2011680"/>
          </a:xfrm>
          <a:prstGeom prst="rect">
            <a:avLst/>
          </a:prstGeom>
        </p:spPr>
      </p:pic>
      <p:sp>
        <p:nvSpPr>
          <p:cNvPr id="25" name="TextBox 24">
            <a:extLst>
              <a:ext uri="{FF2B5EF4-FFF2-40B4-BE49-F238E27FC236}">
                <a16:creationId xmlns:a16="http://schemas.microsoft.com/office/drawing/2014/main" id="{3EDA01B4-A7CE-804A-8B5A-A683BCE5E6F5}"/>
              </a:ext>
            </a:extLst>
          </p:cNvPr>
          <p:cNvSpPr txBox="1"/>
          <p:nvPr/>
        </p:nvSpPr>
        <p:spPr>
          <a:xfrm>
            <a:off x="5615503" y="5654311"/>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Mary </a:t>
            </a:r>
          </a:p>
          <a:p>
            <a:pPr algn="ctr"/>
            <a:r>
              <a:rPr lang="en-US" dirty="0">
                <a:latin typeface="Gill Sans Nova Light" panose="020F0302020204030204" pitchFamily="34" charset="0"/>
                <a:cs typeface="Gill Sans Nova Light" panose="020F0302020204030204" pitchFamily="34" charset="0"/>
              </a:rPr>
              <a:t>Putman</a:t>
            </a:r>
          </a:p>
          <a:p>
            <a:pPr algn="ctr"/>
            <a:r>
              <a:rPr lang="en-US" dirty="0">
                <a:latin typeface="Gill Sans Nova Light" panose="020F0302020204030204" pitchFamily="34" charset="0"/>
                <a:cs typeface="Gill Sans Nova Light" panose="020F0302020204030204" pitchFamily="34" charset="0"/>
              </a:rPr>
              <a:t>1318</a:t>
            </a:r>
          </a:p>
        </p:txBody>
      </p:sp>
      <p:pic>
        <p:nvPicPr>
          <p:cNvPr id="26" name="Picture 25">
            <a:extLst>
              <a:ext uri="{FF2B5EF4-FFF2-40B4-BE49-F238E27FC236}">
                <a16:creationId xmlns:a16="http://schemas.microsoft.com/office/drawing/2014/main" id="{FC78783D-D539-4C43-8DE5-8FF437BB9C28}"/>
              </a:ext>
            </a:extLst>
          </p:cNvPr>
          <p:cNvPicPr>
            <a:picLocks/>
          </p:cNvPicPr>
          <p:nvPr/>
        </p:nvPicPr>
        <p:blipFill>
          <a:blip r:embed="rId13"/>
          <a:stretch>
            <a:fillRect/>
          </a:stretch>
        </p:blipFill>
        <p:spPr>
          <a:xfrm>
            <a:off x="3285612" y="3662101"/>
            <a:ext cx="1280160" cy="2011680"/>
          </a:xfrm>
          <a:prstGeom prst="rect">
            <a:avLst/>
          </a:prstGeom>
        </p:spPr>
      </p:pic>
      <p:sp>
        <p:nvSpPr>
          <p:cNvPr id="27" name="TextBox 26">
            <a:extLst>
              <a:ext uri="{FF2B5EF4-FFF2-40B4-BE49-F238E27FC236}">
                <a16:creationId xmlns:a16="http://schemas.microsoft.com/office/drawing/2014/main" id="{87240C58-69F1-0147-9AD5-F50DC7CA9EC5}"/>
              </a:ext>
            </a:extLst>
          </p:cNvPr>
          <p:cNvSpPr txBox="1"/>
          <p:nvPr/>
        </p:nvSpPr>
        <p:spPr>
          <a:xfrm>
            <a:off x="2812926" y="5636137"/>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Frits </a:t>
            </a:r>
          </a:p>
          <a:p>
            <a:pPr algn="ctr"/>
            <a:r>
              <a:rPr lang="en-US" dirty="0" err="1">
                <a:latin typeface="Gill Sans Nova Light" panose="020F0302020204030204" pitchFamily="34" charset="0"/>
                <a:cs typeface="Gill Sans Nova Light" panose="020F0302020204030204" pitchFamily="34" charset="0"/>
              </a:rPr>
              <a:t>Paerels</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1022</a:t>
            </a:r>
          </a:p>
        </p:txBody>
      </p:sp>
      <p:pic>
        <p:nvPicPr>
          <p:cNvPr id="28" name="Picture 27">
            <a:extLst>
              <a:ext uri="{FF2B5EF4-FFF2-40B4-BE49-F238E27FC236}">
                <a16:creationId xmlns:a16="http://schemas.microsoft.com/office/drawing/2014/main" id="{4E95C0A5-FD0C-0842-B342-8B06E7B659DE}"/>
              </a:ext>
            </a:extLst>
          </p:cNvPr>
          <p:cNvPicPr>
            <a:picLocks/>
          </p:cNvPicPr>
          <p:nvPr/>
        </p:nvPicPr>
        <p:blipFill>
          <a:blip r:embed="rId14"/>
          <a:stretch>
            <a:fillRect/>
          </a:stretch>
        </p:blipFill>
        <p:spPr>
          <a:xfrm>
            <a:off x="6185080" y="3648667"/>
            <a:ext cx="1280160" cy="2011680"/>
          </a:xfrm>
          <a:prstGeom prst="rect">
            <a:avLst/>
          </a:prstGeom>
        </p:spPr>
      </p:pic>
      <p:sp>
        <p:nvSpPr>
          <p:cNvPr id="30" name="TextBox 29">
            <a:extLst>
              <a:ext uri="{FF2B5EF4-FFF2-40B4-BE49-F238E27FC236}">
                <a16:creationId xmlns:a16="http://schemas.microsoft.com/office/drawing/2014/main" id="{B2169770-EDD2-D444-8786-E267EE3CF623}"/>
              </a:ext>
            </a:extLst>
          </p:cNvPr>
          <p:cNvSpPr txBox="1"/>
          <p:nvPr/>
        </p:nvSpPr>
        <p:spPr>
          <a:xfrm>
            <a:off x="4168275" y="5629917"/>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Joe </a:t>
            </a:r>
          </a:p>
          <a:p>
            <a:pPr algn="ctr"/>
            <a:r>
              <a:rPr lang="en-US" dirty="0">
                <a:latin typeface="Gill Sans Nova Light" panose="020F0302020204030204" pitchFamily="34" charset="0"/>
                <a:cs typeface="Gill Sans Nova Light" panose="020F0302020204030204" pitchFamily="34" charset="0"/>
              </a:rPr>
              <a:t>Patterson</a:t>
            </a:r>
          </a:p>
          <a:p>
            <a:pPr algn="ctr"/>
            <a:r>
              <a:rPr lang="en-US" dirty="0">
                <a:latin typeface="Gill Sans Nova Light" panose="020F0302020204030204" pitchFamily="34" charset="0"/>
                <a:cs typeface="Gill Sans Nova Light" panose="020F0302020204030204" pitchFamily="34" charset="0"/>
              </a:rPr>
              <a:t>1422</a:t>
            </a:r>
          </a:p>
        </p:txBody>
      </p:sp>
      <p:pic>
        <p:nvPicPr>
          <p:cNvPr id="31" name="Picture 30">
            <a:extLst>
              <a:ext uri="{FF2B5EF4-FFF2-40B4-BE49-F238E27FC236}">
                <a16:creationId xmlns:a16="http://schemas.microsoft.com/office/drawing/2014/main" id="{9155CE0D-A164-8843-BA79-050693EF715C}"/>
              </a:ext>
            </a:extLst>
          </p:cNvPr>
          <p:cNvPicPr>
            <a:picLocks/>
          </p:cNvPicPr>
          <p:nvPr/>
        </p:nvPicPr>
        <p:blipFill>
          <a:blip r:embed="rId15"/>
          <a:stretch>
            <a:fillRect/>
          </a:stretch>
        </p:blipFill>
        <p:spPr>
          <a:xfrm>
            <a:off x="7634814" y="3664204"/>
            <a:ext cx="1280160" cy="2011680"/>
          </a:xfrm>
          <a:prstGeom prst="rect">
            <a:avLst/>
          </a:prstGeom>
        </p:spPr>
      </p:pic>
      <p:sp>
        <p:nvSpPr>
          <p:cNvPr id="32" name="TextBox 31">
            <a:extLst>
              <a:ext uri="{FF2B5EF4-FFF2-40B4-BE49-F238E27FC236}">
                <a16:creationId xmlns:a16="http://schemas.microsoft.com/office/drawing/2014/main" id="{74025C2F-DEF7-894D-8768-B0BC6D72E5EB}"/>
              </a:ext>
            </a:extLst>
          </p:cNvPr>
          <p:cNvSpPr txBox="1"/>
          <p:nvPr/>
        </p:nvSpPr>
        <p:spPr>
          <a:xfrm>
            <a:off x="7109980" y="5662577"/>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David </a:t>
            </a:r>
          </a:p>
          <a:p>
            <a:pPr algn="ctr"/>
            <a:r>
              <a:rPr lang="en-US" dirty="0" err="1">
                <a:latin typeface="Gill Sans Nova Light" panose="020F0302020204030204" pitchFamily="34" charset="0"/>
                <a:cs typeface="Gill Sans Nova Light" panose="020F0302020204030204" pitchFamily="34" charset="0"/>
              </a:rPr>
              <a:t>Shiminovich</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1324</a:t>
            </a:r>
          </a:p>
        </p:txBody>
      </p:sp>
      <p:pic>
        <p:nvPicPr>
          <p:cNvPr id="33" name="Picture 32">
            <a:extLst>
              <a:ext uri="{FF2B5EF4-FFF2-40B4-BE49-F238E27FC236}">
                <a16:creationId xmlns:a16="http://schemas.microsoft.com/office/drawing/2014/main" id="{42AB615D-C7D3-8D4E-B3F6-F7FE4BD0E34E}"/>
              </a:ext>
            </a:extLst>
          </p:cNvPr>
          <p:cNvPicPr>
            <a:picLocks/>
          </p:cNvPicPr>
          <p:nvPr/>
        </p:nvPicPr>
        <p:blipFill>
          <a:blip r:embed="rId16"/>
          <a:stretch>
            <a:fillRect/>
          </a:stretch>
        </p:blipFill>
        <p:spPr>
          <a:xfrm>
            <a:off x="9084548" y="3625666"/>
            <a:ext cx="1280160" cy="2011680"/>
          </a:xfrm>
          <a:prstGeom prst="rect">
            <a:avLst/>
          </a:prstGeom>
        </p:spPr>
      </p:pic>
      <p:sp>
        <p:nvSpPr>
          <p:cNvPr id="35" name="TextBox 34">
            <a:extLst>
              <a:ext uri="{FF2B5EF4-FFF2-40B4-BE49-F238E27FC236}">
                <a16:creationId xmlns:a16="http://schemas.microsoft.com/office/drawing/2014/main" id="{5F57FE00-D8AD-5449-8F9B-1AF179C2C403}"/>
              </a:ext>
            </a:extLst>
          </p:cNvPr>
          <p:cNvSpPr txBox="1"/>
          <p:nvPr/>
        </p:nvSpPr>
        <p:spPr>
          <a:xfrm>
            <a:off x="8570508" y="5678669"/>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Lorenzo </a:t>
            </a:r>
          </a:p>
          <a:p>
            <a:pPr algn="ctr"/>
            <a:r>
              <a:rPr lang="en-US" dirty="0" err="1">
                <a:latin typeface="Gill Sans Nova Light" panose="020F0302020204030204" pitchFamily="34" charset="0"/>
                <a:cs typeface="Gill Sans Nova Light" panose="020F0302020204030204" pitchFamily="34" charset="0"/>
              </a:rPr>
              <a:t>Sironi</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1012</a:t>
            </a:r>
          </a:p>
        </p:txBody>
      </p:sp>
      <p:pic>
        <p:nvPicPr>
          <p:cNvPr id="29" name="Picture 28">
            <a:extLst>
              <a:ext uri="{FF2B5EF4-FFF2-40B4-BE49-F238E27FC236}">
                <a16:creationId xmlns:a16="http://schemas.microsoft.com/office/drawing/2014/main" id="{1776253F-0D97-9946-BF31-F1FB20B13243}"/>
              </a:ext>
            </a:extLst>
          </p:cNvPr>
          <p:cNvPicPr>
            <a:picLocks/>
          </p:cNvPicPr>
          <p:nvPr/>
        </p:nvPicPr>
        <p:blipFill>
          <a:blip r:embed="rId17"/>
          <a:stretch>
            <a:fillRect/>
          </a:stretch>
        </p:blipFill>
        <p:spPr>
          <a:xfrm>
            <a:off x="10534285" y="3619378"/>
            <a:ext cx="1280160" cy="2011680"/>
          </a:xfrm>
          <a:prstGeom prst="rect">
            <a:avLst/>
          </a:prstGeom>
        </p:spPr>
      </p:pic>
      <p:sp>
        <p:nvSpPr>
          <p:cNvPr id="36" name="TextBox 35">
            <a:extLst>
              <a:ext uri="{FF2B5EF4-FFF2-40B4-BE49-F238E27FC236}">
                <a16:creationId xmlns:a16="http://schemas.microsoft.com/office/drawing/2014/main" id="{721C502D-454C-D44A-918B-AB873C4D657A}"/>
              </a:ext>
            </a:extLst>
          </p:cNvPr>
          <p:cNvSpPr txBox="1"/>
          <p:nvPr/>
        </p:nvSpPr>
        <p:spPr>
          <a:xfrm>
            <a:off x="10077654" y="5678669"/>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Jacqueline </a:t>
            </a:r>
          </a:p>
          <a:p>
            <a:pPr algn="ctr"/>
            <a:r>
              <a:rPr lang="en-US" dirty="0">
                <a:latin typeface="Gill Sans Nova Light" panose="020F0302020204030204" pitchFamily="34" charset="0"/>
                <a:cs typeface="Gill Sans Nova Light" panose="020F0302020204030204" pitchFamily="34" charset="0"/>
              </a:rPr>
              <a:t>Van </a:t>
            </a:r>
            <a:r>
              <a:rPr lang="en-US" dirty="0" err="1">
                <a:latin typeface="Gill Sans Nova Light" panose="020F0302020204030204" pitchFamily="34" charset="0"/>
                <a:cs typeface="Gill Sans Nova Light" panose="020F0302020204030204" pitchFamily="34" charset="0"/>
              </a:rPr>
              <a:t>Gorkom</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1420</a:t>
            </a:r>
          </a:p>
        </p:txBody>
      </p:sp>
      <p:sp>
        <p:nvSpPr>
          <p:cNvPr id="37" name="TextBox 36">
            <a:extLst>
              <a:ext uri="{FF2B5EF4-FFF2-40B4-BE49-F238E27FC236}">
                <a16:creationId xmlns:a16="http://schemas.microsoft.com/office/drawing/2014/main" id="{01204E10-3DA3-5C46-A6D5-3C37E1925F99}"/>
              </a:ext>
            </a:extLst>
          </p:cNvPr>
          <p:cNvSpPr txBox="1"/>
          <p:nvPr/>
        </p:nvSpPr>
        <p:spPr>
          <a:xfrm>
            <a:off x="2949490" y="81899"/>
            <a:ext cx="6471180" cy="584775"/>
          </a:xfrm>
          <a:prstGeom prst="rect">
            <a:avLst/>
          </a:prstGeom>
          <a:noFill/>
        </p:spPr>
        <p:txBody>
          <a:bodyPr wrap="square" rtlCol="0">
            <a:spAutoFit/>
          </a:bodyPr>
          <a:lstStyle/>
          <a:p>
            <a:pPr algn="ctr"/>
            <a:r>
              <a:rPr lang="en-US" sz="3200" dirty="0">
                <a:solidFill>
                  <a:srgbClr val="293185"/>
                </a:solidFill>
                <a:latin typeface="Gill Sans Nova Light" panose="020F0302020204030204" pitchFamily="34" charset="0"/>
                <a:cs typeface="Gill Sans Nova Light" panose="020F0302020204030204" pitchFamily="34" charset="0"/>
              </a:rPr>
              <a:t>Affiliated Faculty</a:t>
            </a:r>
          </a:p>
        </p:txBody>
      </p:sp>
    </p:spTree>
    <p:extLst>
      <p:ext uri="{BB962C8B-B14F-4D97-AF65-F5344CB8AC3E}">
        <p14:creationId xmlns:p14="http://schemas.microsoft.com/office/powerpoint/2010/main" val="3731021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4292958"/>
          </a:xfrm>
          <a:prstGeom prst="rect">
            <a:avLst/>
          </a:prstGeom>
        </p:spPr>
      </p:pic>
      <p:sp>
        <p:nvSpPr>
          <p:cNvPr id="4" name="Subtitle 2"/>
          <p:cNvSpPr txBox="1">
            <a:spLocks/>
          </p:cNvSpPr>
          <p:nvPr/>
        </p:nvSpPr>
        <p:spPr>
          <a:xfrm>
            <a:off x="499533" y="5897263"/>
            <a:ext cx="7539774" cy="71966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US" sz="1600" dirty="0">
              <a:solidFill>
                <a:srgbClr val="002060"/>
              </a:solidFill>
              <a:latin typeface="Times New Roman" panose="02020603050405020304" pitchFamily="18" charset="0"/>
              <a:cs typeface="Times New Roman" panose="02020603050405020304" pitchFamily="18" charset="0"/>
            </a:endParaRPr>
          </a:p>
          <a:p>
            <a:pPr algn="l"/>
            <a:r>
              <a:rPr lang="en-US" sz="1600" dirty="0">
                <a:solidFill>
                  <a:srgbClr val="002060"/>
                </a:solidFill>
                <a:latin typeface="Times New Roman" panose="02020603050405020304" pitchFamily="18" charset="0"/>
                <a:cs typeface="Times New Roman" panose="02020603050405020304" pitchFamily="18" charset="0"/>
              </a:rPr>
              <a:t>Astronomy Department– 13</a:t>
            </a:r>
            <a:r>
              <a:rPr lang="en-US" sz="1600" baseline="30000" dirty="0">
                <a:solidFill>
                  <a:srgbClr val="002060"/>
                </a:solidFill>
                <a:latin typeface="Times New Roman" panose="02020603050405020304" pitchFamily="18" charset="0"/>
                <a:cs typeface="Times New Roman" panose="02020603050405020304" pitchFamily="18" charset="0"/>
              </a:rPr>
              <a:t>th</a:t>
            </a:r>
            <a:r>
              <a:rPr lang="en-US" sz="1600" dirty="0">
                <a:solidFill>
                  <a:srgbClr val="002060"/>
                </a:solidFill>
                <a:latin typeface="Times New Roman" panose="02020603050405020304" pitchFamily="18" charset="0"/>
                <a:cs typeface="Times New Roman" panose="02020603050405020304" pitchFamily="18" charset="0"/>
              </a:rPr>
              <a:t> floor</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4257794"/>
          </a:xfrm>
          <a:prstGeom prst="rect">
            <a:avLst/>
          </a:prstGeom>
        </p:spPr>
      </p:pic>
      <p:sp>
        <p:nvSpPr>
          <p:cNvPr id="10" name="Line Callout 2 9"/>
          <p:cNvSpPr/>
          <p:nvPr/>
        </p:nvSpPr>
        <p:spPr>
          <a:xfrm>
            <a:off x="60378" y="5378281"/>
            <a:ext cx="1439488" cy="612648"/>
          </a:xfrm>
          <a:prstGeom prst="borderCallout2">
            <a:avLst>
              <a:gd name="adj1" fmla="val -1696"/>
              <a:gd name="adj2" fmla="val 50473"/>
              <a:gd name="adj3" fmla="val -87491"/>
              <a:gd name="adj4" fmla="val 51279"/>
              <a:gd name="adj5" fmla="val -370104"/>
              <a:gd name="adj6" fmla="val 53409"/>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ln w="0"/>
                <a:solidFill>
                  <a:schemeClr val="tx1"/>
                </a:solidFill>
                <a:effectLst>
                  <a:outerShdw blurRad="38100" dist="19050" dir="2700000" algn="tl" rotWithShape="0">
                    <a:schemeClr val="dk1">
                      <a:alpha val="40000"/>
                    </a:schemeClr>
                  </a:outerShdw>
                </a:effectLst>
              </a:rPr>
              <a:t>Seminar Classroom</a:t>
            </a:r>
          </a:p>
        </p:txBody>
      </p:sp>
      <p:sp>
        <p:nvSpPr>
          <p:cNvPr id="12" name="Line Callout 2 11"/>
          <p:cNvSpPr/>
          <p:nvPr/>
        </p:nvSpPr>
        <p:spPr>
          <a:xfrm>
            <a:off x="5426776" y="5378446"/>
            <a:ext cx="1711203" cy="612648"/>
          </a:xfrm>
          <a:prstGeom prst="borderCallout2">
            <a:avLst>
              <a:gd name="adj1" fmla="val 2231"/>
              <a:gd name="adj2" fmla="val 51041"/>
              <a:gd name="adj3" fmla="val -138551"/>
              <a:gd name="adj4" fmla="val 50745"/>
              <a:gd name="adj5" fmla="val -431265"/>
              <a:gd name="adj6" fmla="val -79186"/>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ln w="0"/>
                <a:solidFill>
                  <a:schemeClr val="tx1"/>
                </a:solidFill>
                <a:effectLst>
                  <a:outerShdw blurRad="38100" dist="19050" dir="2700000" algn="tl" rotWithShape="0">
                    <a:schemeClr val="dk1">
                      <a:alpha val="40000"/>
                    </a:schemeClr>
                  </a:outerShdw>
                </a:effectLst>
              </a:rPr>
              <a:t>David </a:t>
            </a:r>
            <a:r>
              <a:rPr lang="en-US" sz="1000" dirty="0" err="1">
                <a:ln w="0"/>
                <a:solidFill>
                  <a:schemeClr val="tx1"/>
                </a:solidFill>
                <a:effectLst>
                  <a:outerShdw blurRad="38100" dist="19050" dir="2700000" algn="tl" rotWithShape="0">
                    <a:schemeClr val="dk1">
                      <a:alpha val="40000"/>
                    </a:schemeClr>
                  </a:outerShdw>
                </a:effectLst>
              </a:rPr>
              <a:t>Schiminovich</a:t>
            </a:r>
            <a:endParaRPr lang="en-US" sz="1000" dirty="0">
              <a:ln w="0"/>
              <a:solidFill>
                <a:schemeClr val="tx1"/>
              </a:solidFill>
              <a:effectLst>
                <a:outerShdw blurRad="38100" dist="19050" dir="2700000" algn="tl" rotWithShape="0">
                  <a:schemeClr val="dk1">
                    <a:alpha val="40000"/>
                  </a:schemeClr>
                </a:outerShdw>
              </a:effectLst>
            </a:endParaRPr>
          </a:p>
          <a:p>
            <a:pPr algn="ctr"/>
            <a:r>
              <a:rPr lang="en-US" sz="900" i="1" dirty="0">
                <a:ln w="0"/>
                <a:solidFill>
                  <a:schemeClr val="tx1"/>
                </a:solidFill>
              </a:rPr>
              <a:t>Professor of Astronomy</a:t>
            </a:r>
          </a:p>
          <a:p>
            <a:pPr algn="ctr"/>
            <a:r>
              <a:rPr lang="en-US" sz="900" i="1" dirty="0">
                <a:ln w="0"/>
                <a:solidFill>
                  <a:schemeClr val="tx1"/>
                </a:solidFill>
              </a:rPr>
              <a:t>Chair, Department of Astronomy</a:t>
            </a:r>
          </a:p>
          <a:p>
            <a:pPr algn="ctr"/>
            <a:r>
              <a:rPr lang="en-US" sz="900" i="1" dirty="0">
                <a:ln w="0"/>
                <a:solidFill>
                  <a:schemeClr val="tx1"/>
                </a:solidFill>
              </a:rPr>
              <a:t>Co-Director Astrophysics Lab</a:t>
            </a:r>
          </a:p>
        </p:txBody>
      </p:sp>
      <p:sp>
        <p:nvSpPr>
          <p:cNvPr id="14" name="Line Callout 2 13"/>
          <p:cNvSpPr/>
          <p:nvPr/>
        </p:nvSpPr>
        <p:spPr>
          <a:xfrm>
            <a:off x="1332403" y="4505451"/>
            <a:ext cx="1439488" cy="612648"/>
          </a:xfrm>
          <a:prstGeom prst="borderCallout2">
            <a:avLst>
              <a:gd name="adj1" fmla="val 267"/>
              <a:gd name="adj2" fmla="val 49637"/>
              <a:gd name="adj3" fmla="val -52141"/>
              <a:gd name="adj4" fmla="val 44592"/>
              <a:gd name="adj5" fmla="val -142755"/>
              <a:gd name="adj6" fmla="val 35949"/>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Mildred Garcia</a:t>
            </a:r>
          </a:p>
          <a:p>
            <a:pPr algn="ctr"/>
            <a:r>
              <a:rPr lang="en-US" sz="900" i="1" dirty="0">
                <a:ln w="0"/>
                <a:solidFill>
                  <a:schemeClr val="tx1"/>
                </a:solidFill>
              </a:rPr>
              <a:t>Department Administrator</a:t>
            </a:r>
          </a:p>
        </p:txBody>
      </p:sp>
      <p:sp>
        <p:nvSpPr>
          <p:cNvPr id="15" name="Line Callout 2 14"/>
          <p:cNvSpPr/>
          <p:nvPr/>
        </p:nvSpPr>
        <p:spPr>
          <a:xfrm>
            <a:off x="3942949" y="4486890"/>
            <a:ext cx="1439488" cy="612648"/>
          </a:xfrm>
          <a:prstGeom prst="borderCallout2">
            <a:avLst>
              <a:gd name="adj1" fmla="val -1697"/>
              <a:gd name="adj2" fmla="val 47130"/>
              <a:gd name="adj3" fmla="val -73744"/>
              <a:gd name="adj4" fmla="val 26205"/>
              <a:gd name="adj5" fmla="val -282939"/>
              <a:gd name="adj6" fmla="val -34016"/>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ln w="0"/>
                <a:solidFill>
                  <a:schemeClr val="tx1"/>
                </a:solidFill>
                <a:effectLst>
                  <a:outerShdw blurRad="38100" dist="19050" dir="2700000" algn="tl" rotWithShape="0">
                    <a:schemeClr val="dk1">
                      <a:alpha val="40000"/>
                    </a:schemeClr>
                  </a:outerShdw>
                </a:effectLst>
              </a:rPr>
              <a:t>Zoltan </a:t>
            </a:r>
            <a:r>
              <a:rPr lang="en-US" sz="1000" dirty="0" err="1">
                <a:ln w="0"/>
                <a:solidFill>
                  <a:schemeClr val="tx1"/>
                </a:solidFill>
                <a:effectLst>
                  <a:outerShdw blurRad="38100" dist="19050" dir="2700000" algn="tl" rotWithShape="0">
                    <a:schemeClr val="dk1">
                      <a:alpha val="40000"/>
                    </a:schemeClr>
                  </a:outerShdw>
                </a:effectLst>
              </a:rPr>
              <a:t>Haiman</a:t>
            </a:r>
            <a:endParaRPr lang="en-US" sz="1000" dirty="0">
              <a:ln w="0"/>
              <a:solidFill>
                <a:schemeClr val="tx1"/>
              </a:solidFill>
              <a:effectLst>
                <a:outerShdw blurRad="38100" dist="19050" dir="2700000" algn="tl" rotWithShape="0">
                  <a:schemeClr val="dk1">
                    <a:alpha val="40000"/>
                  </a:schemeClr>
                </a:outerShdw>
              </a:effectLst>
            </a:endParaRPr>
          </a:p>
          <a:p>
            <a:pPr algn="ctr"/>
            <a:r>
              <a:rPr lang="en-US" sz="900" i="1" dirty="0">
                <a:ln w="0"/>
                <a:solidFill>
                  <a:schemeClr val="tx1"/>
                </a:solidFill>
              </a:rPr>
              <a:t>Professor of Astronomy</a:t>
            </a:r>
          </a:p>
        </p:txBody>
      </p:sp>
      <p:sp>
        <p:nvSpPr>
          <p:cNvPr id="18" name="Line Callout 2 17"/>
          <p:cNvSpPr/>
          <p:nvPr/>
        </p:nvSpPr>
        <p:spPr>
          <a:xfrm>
            <a:off x="2771891" y="5378281"/>
            <a:ext cx="1439488" cy="612648"/>
          </a:xfrm>
          <a:prstGeom prst="borderCallout2">
            <a:avLst>
              <a:gd name="adj1" fmla="val 4195"/>
              <a:gd name="adj2" fmla="val 43786"/>
              <a:gd name="adj3" fmla="val -144443"/>
              <a:gd name="adj4" fmla="val 42921"/>
              <a:gd name="adj5" fmla="val -287260"/>
              <a:gd name="adj6" fmla="val -14837"/>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err="1">
                <a:ln w="0"/>
                <a:solidFill>
                  <a:schemeClr val="tx1"/>
                </a:solidFill>
                <a:effectLst>
                  <a:outerShdw blurRad="38100" dist="19050" dir="2700000" algn="tl" rotWithShape="0">
                    <a:schemeClr val="dk1">
                      <a:alpha val="40000"/>
                    </a:schemeClr>
                  </a:outerShdw>
                </a:effectLst>
              </a:rPr>
              <a:t>Ayoune</a:t>
            </a:r>
            <a:r>
              <a:rPr lang="en-US" sz="1000" dirty="0">
                <a:ln w="0"/>
                <a:solidFill>
                  <a:schemeClr val="tx1"/>
                </a:solidFill>
                <a:effectLst>
                  <a:outerShdw blurRad="38100" dist="19050" dir="2700000" algn="tl" rotWithShape="0">
                    <a:schemeClr val="dk1">
                      <a:alpha val="40000"/>
                    </a:schemeClr>
                  </a:outerShdw>
                </a:effectLst>
              </a:rPr>
              <a:t> Payne</a:t>
            </a:r>
          </a:p>
          <a:p>
            <a:pPr algn="ctr"/>
            <a:r>
              <a:rPr lang="en-US" sz="900" i="1" dirty="0">
                <a:ln w="0"/>
                <a:solidFill>
                  <a:schemeClr val="tx1"/>
                </a:solidFill>
              </a:rPr>
              <a:t>Administrative Aide</a:t>
            </a:r>
          </a:p>
        </p:txBody>
      </p:sp>
      <p:sp>
        <p:nvSpPr>
          <p:cNvPr id="20" name="Line Callout 2 19"/>
          <p:cNvSpPr/>
          <p:nvPr/>
        </p:nvSpPr>
        <p:spPr>
          <a:xfrm>
            <a:off x="8466632" y="5378281"/>
            <a:ext cx="1439488" cy="612648"/>
          </a:xfrm>
          <a:prstGeom prst="borderCallout2">
            <a:avLst>
              <a:gd name="adj1" fmla="val 4195"/>
              <a:gd name="adj2" fmla="val 45458"/>
              <a:gd name="adj3" fmla="val -144444"/>
              <a:gd name="adj4" fmla="val 43755"/>
              <a:gd name="adj5" fmla="val -431552"/>
              <a:gd name="adj6" fmla="val -21314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ln w="0"/>
                <a:solidFill>
                  <a:schemeClr val="tx1"/>
                </a:solidFill>
                <a:effectLst>
                  <a:outerShdw blurRad="38100" dist="19050" dir="2700000" algn="tl" rotWithShape="0">
                    <a:schemeClr val="dk1">
                      <a:alpha val="40000"/>
                    </a:schemeClr>
                  </a:outerShdw>
                </a:effectLst>
              </a:rPr>
              <a:t>Kathryn Johnston</a:t>
            </a:r>
          </a:p>
          <a:p>
            <a:pPr algn="ctr"/>
            <a:r>
              <a:rPr lang="en-US" sz="900" i="1" dirty="0">
                <a:ln w="0"/>
                <a:solidFill>
                  <a:schemeClr val="tx1"/>
                </a:solidFill>
              </a:rPr>
              <a:t>Professor of Astronomy</a:t>
            </a:r>
          </a:p>
        </p:txBody>
      </p:sp>
      <p:sp>
        <p:nvSpPr>
          <p:cNvPr id="21" name="Line Callout 2 20"/>
          <p:cNvSpPr/>
          <p:nvPr/>
        </p:nvSpPr>
        <p:spPr>
          <a:xfrm>
            <a:off x="9741414" y="4529295"/>
            <a:ext cx="1439488" cy="612648"/>
          </a:xfrm>
          <a:prstGeom prst="borderCallout2">
            <a:avLst>
              <a:gd name="adj1" fmla="val 2231"/>
              <a:gd name="adj2" fmla="val 51309"/>
              <a:gd name="adj3" fmla="val -26611"/>
              <a:gd name="adj4" fmla="val 51279"/>
              <a:gd name="adj5" fmla="val -294329"/>
              <a:gd name="adj6" fmla="val -253017"/>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ln w="0"/>
                <a:solidFill>
                  <a:schemeClr val="tx1"/>
                </a:solidFill>
                <a:effectLst>
                  <a:outerShdw blurRad="38100" dist="19050" dir="2700000" algn="tl" rotWithShape="0">
                    <a:schemeClr val="dk1">
                      <a:alpha val="40000"/>
                    </a:schemeClr>
                  </a:outerShdw>
                </a:effectLst>
              </a:rPr>
              <a:t>Mary Putman</a:t>
            </a:r>
          </a:p>
          <a:p>
            <a:pPr algn="ctr"/>
            <a:r>
              <a:rPr lang="en-US" sz="900" i="1" dirty="0">
                <a:ln w="0"/>
                <a:solidFill>
                  <a:schemeClr val="tx1"/>
                </a:solidFill>
              </a:rPr>
              <a:t>Professor of Astronomy</a:t>
            </a:r>
          </a:p>
        </p:txBody>
      </p:sp>
      <p:sp>
        <p:nvSpPr>
          <p:cNvPr id="23" name="Line Callout 2 22"/>
          <p:cNvSpPr/>
          <p:nvPr/>
        </p:nvSpPr>
        <p:spPr>
          <a:xfrm>
            <a:off x="6950465" y="4482462"/>
            <a:ext cx="1439488" cy="612648"/>
          </a:xfrm>
          <a:prstGeom prst="borderCallout2">
            <a:avLst>
              <a:gd name="adj1" fmla="val -1697"/>
              <a:gd name="adj2" fmla="val 47965"/>
              <a:gd name="adj3" fmla="val -26612"/>
              <a:gd name="adj4" fmla="val 30383"/>
              <a:gd name="adj5" fmla="val -294508"/>
              <a:gd name="adj6" fmla="val -156898"/>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ln w="0"/>
                <a:solidFill>
                  <a:schemeClr val="tx1"/>
                </a:solidFill>
                <a:effectLst>
                  <a:outerShdw blurRad="38100" dist="19050" dir="2700000" algn="tl" rotWithShape="0">
                    <a:schemeClr val="dk1">
                      <a:alpha val="40000"/>
                    </a:schemeClr>
                  </a:outerShdw>
                </a:effectLst>
              </a:rPr>
              <a:t>James Applegate</a:t>
            </a:r>
          </a:p>
          <a:p>
            <a:pPr algn="ctr"/>
            <a:r>
              <a:rPr lang="en-US" sz="900" i="1" dirty="0">
                <a:ln w="0"/>
                <a:solidFill>
                  <a:schemeClr val="tx1"/>
                </a:solidFill>
              </a:rPr>
              <a:t>Professor of Astronomy</a:t>
            </a:r>
          </a:p>
        </p:txBody>
      </p:sp>
    </p:spTree>
    <p:extLst>
      <p:ext uri="{BB962C8B-B14F-4D97-AF65-F5344CB8AC3E}">
        <p14:creationId xmlns:p14="http://schemas.microsoft.com/office/powerpoint/2010/main" val="1626129602"/>
      </p:ext>
    </p:extLst>
  </p:cSld>
  <p:clrMapOvr>
    <a:masterClrMapping/>
  </p:clrMapOvr>
  <mc:AlternateContent xmlns:mc="http://schemas.openxmlformats.org/markup-compatibility/2006" xmlns:p14="http://schemas.microsoft.com/office/powerpoint/2010/main">
    <mc:Choice Requires="p14">
      <p:transition spd="slow" p14:dur="3500" advClick="0" advTm="12000">
        <p14:window dir="vert"/>
      </p:transition>
    </mc:Choice>
    <mc:Fallback xmlns="">
      <p:transition spd="slow" advClick="0" advTm="12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4292958"/>
          </a:xfrm>
          <a:prstGeom prst="rect">
            <a:avLst/>
          </a:prstGeom>
        </p:spPr>
      </p:pic>
      <p:sp>
        <p:nvSpPr>
          <p:cNvPr id="4" name="Subtitle 2"/>
          <p:cNvSpPr txBox="1">
            <a:spLocks/>
          </p:cNvSpPr>
          <p:nvPr/>
        </p:nvSpPr>
        <p:spPr>
          <a:xfrm>
            <a:off x="499533" y="5897263"/>
            <a:ext cx="7539774" cy="71966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US" sz="1600" dirty="0">
              <a:solidFill>
                <a:srgbClr val="002060"/>
              </a:solidFill>
              <a:latin typeface="Times New Roman" panose="02020603050405020304" pitchFamily="18" charset="0"/>
              <a:cs typeface="Times New Roman" panose="02020603050405020304" pitchFamily="18" charset="0"/>
            </a:endParaRPr>
          </a:p>
          <a:p>
            <a:pPr algn="l"/>
            <a:r>
              <a:rPr lang="en-US" sz="1600" dirty="0">
                <a:solidFill>
                  <a:srgbClr val="002060"/>
                </a:solidFill>
                <a:latin typeface="Times New Roman" panose="02020603050405020304" pitchFamily="18" charset="0"/>
                <a:cs typeface="Times New Roman" panose="02020603050405020304" pitchFamily="18" charset="0"/>
              </a:rPr>
              <a:t>Astronomy Department– 13</a:t>
            </a:r>
            <a:r>
              <a:rPr lang="en-US" sz="1600" baseline="30000" dirty="0">
                <a:solidFill>
                  <a:srgbClr val="002060"/>
                </a:solidFill>
                <a:latin typeface="Times New Roman" panose="02020603050405020304" pitchFamily="18" charset="0"/>
                <a:cs typeface="Times New Roman" panose="02020603050405020304" pitchFamily="18" charset="0"/>
              </a:rPr>
              <a:t>th</a:t>
            </a:r>
            <a:r>
              <a:rPr lang="en-US" sz="1600" dirty="0">
                <a:solidFill>
                  <a:srgbClr val="002060"/>
                </a:solidFill>
                <a:latin typeface="Times New Roman" panose="02020603050405020304" pitchFamily="18" charset="0"/>
                <a:cs typeface="Times New Roman" panose="02020603050405020304" pitchFamily="18" charset="0"/>
              </a:rPr>
              <a:t> floor</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4257794"/>
          </a:xfrm>
          <a:prstGeom prst="rect">
            <a:avLst/>
          </a:prstGeom>
        </p:spPr>
      </p:pic>
      <p:sp>
        <p:nvSpPr>
          <p:cNvPr id="10" name="Line Callout 2 9"/>
          <p:cNvSpPr/>
          <p:nvPr/>
        </p:nvSpPr>
        <p:spPr>
          <a:xfrm>
            <a:off x="190536" y="4438485"/>
            <a:ext cx="1439488" cy="612648"/>
          </a:xfrm>
          <a:prstGeom prst="borderCallout2">
            <a:avLst>
              <a:gd name="adj1" fmla="val 2232"/>
              <a:gd name="adj2" fmla="val 48801"/>
              <a:gd name="adj3" fmla="val -101239"/>
              <a:gd name="adj4" fmla="val 50443"/>
              <a:gd name="adj5" fmla="val -658507"/>
              <a:gd name="adj6" fmla="val 65839"/>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Graduate Student</a:t>
            </a:r>
          </a:p>
          <a:p>
            <a:pPr algn="ctr"/>
            <a:r>
              <a:rPr lang="en-US" sz="1050" dirty="0">
                <a:ln w="0"/>
                <a:solidFill>
                  <a:schemeClr val="tx1"/>
                </a:solidFill>
                <a:effectLst>
                  <a:outerShdw blurRad="38100" dist="19050" dir="2700000" algn="tl" rotWithShape="0">
                    <a:schemeClr val="dk1">
                      <a:alpha val="40000"/>
                    </a:schemeClr>
                  </a:outerShdw>
                </a:effectLst>
              </a:rPr>
              <a:t>Office</a:t>
            </a:r>
          </a:p>
        </p:txBody>
      </p:sp>
      <p:sp>
        <p:nvSpPr>
          <p:cNvPr id="12" name="Line Callout 2 11"/>
          <p:cNvSpPr/>
          <p:nvPr/>
        </p:nvSpPr>
        <p:spPr>
          <a:xfrm>
            <a:off x="7033462" y="4443541"/>
            <a:ext cx="1439488" cy="612648"/>
          </a:xfrm>
          <a:prstGeom prst="borderCallout2">
            <a:avLst>
              <a:gd name="adj1" fmla="val 268"/>
              <a:gd name="adj2" fmla="val 48802"/>
              <a:gd name="adj3" fmla="val -65888"/>
              <a:gd name="adj4" fmla="val 3637"/>
              <a:gd name="adj5" fmla="val -590480"/>
              <a:gd name="adj6" fmla="val -206119"/>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Greg Bryan</a:t>
            </a:r>
          </a:p>
          <a:p>
            <a:pPr algn="ctr"/>
            <a:r>
              <a:rPr lang="en-US" sz="900" i="1" dirty="0">
                <a:ln w="0"/>
                <a:solidFill>
                  <a:schemeClr val="tx1"/>
                </a:solidFill>
              </a:rPr>
              <a:t>Professor of Astronomy</a:t>
            </a:r>
          </a:p>
        </p:txBody>
      </p:sp>
      <p:sp>
        <p:nvSpPr>
          <p:cNvPr id="14" name="Line Callout 2 13"/>
          <p:cNvSpPr/>
          <p:nvPr/>
        </p:nvSpPr>
        <p:spPr>
          <a:xfrm>
            <a:off x="1850070" y="4438485"/>
            <a:ext cx="1439488" cy="612648"/>
          </a:xfrm>
          <a:prstGeom prst="borderCallout2">
            <a:avLst>
              <a:gd name="adj1" fmla="val -1697"/>
              <a:gd name="adj2" fmla="val 47966"/>
              <a:gd name="adj3" fmla="val -114985"/>
              <a:gd name="adj4" fmla="val 40413"/>
              <a:gd name="adj5" fmla="val -598336"/>
              <a:gd name="adj6" fmla="val 174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David Kipping</a:t>
            </a:r>
          </a:p>
          <a:p>
            <a:pPr algn="ctr"/>
            <a:r>
              <a:rPr lang="en-US" sz="900" i="1" dirty="0">
                <a:ln w="0"/>
                <a:solidFill>
                  <a:schemeClr val="tx1"/>
                </a:solidFill>
              </a:rPr>
              <a:t>Assistant Professor of Astronomy</a:t>
            </a:r>
          </a:p>
        </p:txBody>
      </p:sp>
      <p:sp>
        <p:nvSpPr>
          <p:cNvPr id="15" name="Line Callout 2 14"/>
          <p:cNvSpPr/>
          <p:nvPr/>
        </p:nvSpPr>
        <p:spPr>
          <a:xfrm>
            <a:off x="5253293" y="4438485"/>
            <a:ext cx="1439488" cy="612648"/>
          </a:xfrm>
          <a:prstGeom prst="borderCallout2">
            <a:avLst>
              <a:gd name="adj1" fmla="val 267"/>
              <a:gd name="adj2" fmla="val 49636"/>
              <a:gd name="adj3" fmla="val -67853"/>
              <a:gd name="adj4" fmla="val 21190"/>
              <a:gd name="adj5" fmla="val -589908"/>
              <a:gd name="adj6" fmla="val -132005"/>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Marcel </a:t>
            </a:r>
            <a:r>
              <a:rPr lang="en-US" sz="1050" dirty="0" err="1">
                <a:ln w="0"/>
                <a:solidFill>
                  <a:schemeClr val="tx1"/>
                </a:solidFill>
                <a:effectLst>
                  <a:outerShdw blurRad="38100" dist="19050" dir="2700000" algn="tl" rotWithShape="0">
                    <a:schemeClr val="dk1">
                      <a:alpha val="40000"/>
                    </a:schemeClr>
                  </a:outerShdw>
                </a:effectLst>
              </a:rPr>
              <a:t>Agüeros</a:t>
            </a:r>
            <a:endParaRPr lang="en-US" sz="1050" dirty="0">
              <a:ln w="0"/>
              <a:solidFill>
                <a:schemeClr val="tx1"/>
              </a:solidFill>
              <a:effectLst>
                <a:outerShdw blurRad="38100" dist="19050" dir="2700000" algn="tl" rotWithShape="0">
                  <a:schemeClr val="dk1">
                    <a:alpha val="40000"/>
                  </a:schemeClr>
                </a:outerShdw>
              </a:effectLst>
            </a:endParaRPr>
          </a:p>
          <a:p>
            <a:pPr algn="ctr"/>
            <a:r>
              <a:rPr lang="en-US" sz="900" i="1" dirty="0">
                <a:ln w="0"/>
                <a:solidFill>
                  <a:schemeClr val="tx1"/>
                </a:solidFill>
              </a:rPr>
              <a:t>Associate Professor of Astronomy</a:t>
            </a:r>
          </a:p>
        </p:txBody>
      </p:sp>
      <p:sp>
        <p:nvSpPr>
          <p:cNvPr id="18" name="Line Callout 2 17"/>
          <p:cNvSpPr/>
          <p:nvPr/>
        </p:nvSpPr>
        <p:spPr>
          <a:xfrm>
            <a:off x="3509604" y="4438485"/>
            <a:ext cx="1439488" cy="612648"/>
          </a:xfrm>
          <a:prstGeom prst="borderCallout2">
            <a:avLst>
              <a:gd name="adj1" fmla="val 2232"/>
              <a:gd name="adj2" fmla="val 47965"/>
              <a:gd name="adj3" fmla="val -97311"/>
              <a:gd name="adj4" fmla="val 22025"/>
              <a:gd name="adj5" fmla="val -595123"/>
              <a:gd name="adj6" fmla="val -64212"/>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Postdoctoral Office </a:t>
            </a:r>
          </a:p>
          <a:p>
            <a:pPr algn="ctr"/>
            <a:endParaRPr lang="en-US" sz="900" i="1" dirty="0">
              <a:ln w="0"/>
              <a:solidFill>
                <a:schemeClr val="tx1"/>
              </a:solidFill>
            </a:endParaRPr>
          </a:p>
        </p:txBody>
      </p:sp>
      <p:sp>
        <p:nvSpPr>
          <p:cNvPr id="13" name="Line Callout 2 12"/>
          <p:cNvSpPr/>
          <p:nvPr/>
        </p:nvSpPr>
        <p:spPr>
          <a:xfrm>
            <a:off x="8876563" y="4438485"/>
            <a:ext cx="1439488" cy="612648"/>
          </a:xfrm>
          <a:prstGeom prst="borderCallout2">
            <a:avLst>
              <a:gd name="adj1" fmla="val 268"/>
              <a:gd name="adj2" fmla="val 48802"/>
              <a:gd name="adj3" fmla="val -46249"/>
              <a:gd name="adj4" fmla="val -12244"/>
              <a:gd name="adj5" fmla="val -205562"/>
              <a:gd name="adj6" fmla="val -120029"/>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Melissa Ness</a:t>
            </a:r>
          </a:p>
          <a:p>
            <a:pPr algn="ctr"/>
            <a:r>
              <a:rPr lang="en-US" sz="900" i="1" dirty="0">
                <a:ln w="0"/>
                <a:solidFill>
                  <a:schemeClr val="tx1"/>
                </a:solidFill>
              </a:rPr>
              <a:t>Assistant Professor of Astronomy</a:t>
            </a:r>
          </a:p>
        </p:txBody>
      </p:sp>
    </p:spTree>
    <p:extLst>
      <p:ext uri="{BB962C8B-B14F-4D97-AF65-F5344CB8AC3E}">
        <p14:creationId xmlns:p14="http://schemas.microsoft.com/office/powerpoint/2010/main" val="3849844188"/>
      </p:ext>
    </p:extLst>
  </p:cSld>
  <p:clrMapOvr>
    <a:masterClrMapping/>
  </p:clrMapOvr>
  <mc:AlternateContent xmlns:mc="http://schemas.openxmlformats.org/markup-compatibility/2006" xmlns:p14="http://schemas.microsoft.com/office/powerpoint/2010/main">
    <mc:Choice Requires="p14">
      <p:transition spd="slow" p14:dur="3500" advClick="0" advTm="12000">
        <p14:window dir="vert"/>
      </p:transition>
    </mc:Choice>
    <mc:Fallback xmlns="">
      <p:transition spd="slow" advClick="0" advTm="12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ubtitle 2"/>
          <p:cNvSpPr txBox="1">
            <a:spLocks/>
          </p:cNvSpPr>
          <p:nvPr/>
        </p:nvSpPr>
        <p:spPr>
          <a:xfrm>
            <a:off x="499533" y="5897263"/>
            <a:ext cx="7539774" cy="71966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n-US" sz="1600" dirty="0">
              <a:solidFill>
                <a:srgbClr val="002060"/>
              </a:solidFill>
              <a:latin typeface="Times New Roman" panose="02020603050405020304" pitchFamily="18" charset="0"/>
              <a:cs typeface="Times New Roman" panose="02020603050405020304" pitchFamily="18" charset="0"/>
            </a:endParaRPr>
          </a:p>
          <a:p>
            <a:pPr algn="l"/>
            <a:r>
              <a:rPr lang="en-US" sz="1600" dirty="0">
                <a:solidFill>
                  <a:srgbClr val="002060"/>
                </a:solidFill>
                <a:latin typeface="Times New Roman" panose="02020603050405020304" pitchFamily="18" charset="0"/>
                <a:cs typeface="Times New Roman" panose="02020603050405020304" pitchFamily="18" charset="0"/>
              </a:rPr>
              <a:t>Astronomy Department– 14</a:t>
            </a:r>
            <a:r>
              <a:rPr lang="en-US" sz="1600" baseline="30000" dirty="0">
                <a:solidFill>
                  <a:srgbClr val="002060"/>
                </a:solidFill>
                <a:latin typeface="Times New Roman" panose="02020603050405020304" pitchFamily="18" charset="0"/>
                <a:cs typeface="Times New Roman" panose="02020603050405020304" pitchFamily="18" charset="0"/>
              </a:rPr>
              <a:t>th</a:t>
            </a:r>
            <a:r>
              <a:rPr lang="en-US" sz="1600" dirty="0">
                <a:solidFill>
                  <a:srgbClr val="002060"/>
                </a:solidFill>
                <a:latin typeface="Times New Roman" panose="02020603050405020304" pitchFamily="18" charset="0"/>
                <a:cs typeface="Times New Roman" panose="02020603050405020304" pitchFamily="18" charset="0"/>
              </a:rPr>
              <a:t> floor</a:t>
            </a:r>
          </a:p>
        </p:txBody>
      </p:sp>
      <p:pic>
        <p:nvPicPr>
          <p:cNvPr id="9" name="Picture 8"/>
          <p:cNvPicPr>
            <a:picLocks noChangeAspect="1"/>
          </p:cNvPicPr>
          <p:nvPr/>
        </p:nvPicPr>
        <p:blipFill>
          <a:blip r:embed="rId2"/>
          <a:stretch>
            <a:fillRect/>
          </a:stretch>
        </p:blipFill>
        <p:spPr>
          <a:xfrm>
            <a:off x="264005" y="179930"/>
            <a:ext cx="11582929" cy="4119828"/>
          </a:xfrm>
          <a:prstGeom prst="rect">
            <a:avLst/>
          </a:prstGeom>
        </p:spPr>
      </p:pic>
      <p:sp>
        <p:nvSpPr>
          <p:cNvPr id="7" name="Line Callout 2 6"/>
          <p:cNvSpPr/>
          <p:nvPr/>
        </p:nvSpPr>
        <p:spPr>
          <a:xfrm>
            <a:off x="8317037" y="4348701"/>
            <a:ext cx="1439488" cy="612648"/>
          </a:xfrm>
          <a:prstGeom prst="borderCallout2">
            <a:avLst>
              <a:gd name="adj1" fmla="val -3054"/>
              <a:gd name="adj2" fmla="val 46234"/>
              <a:gd name="adj3" fmla="val -37251"/>
              <a:gd name="adj4" fmla="val 45915"/>
              <a:gd name="adj5" fmla="val -582831"/>
              <a:gd name="adj6" fmla="val 104297"/>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Visitor’s Room</a:t>
            </a:r>
          </a:p>
          <a:p>
            <a:pPr algn="ctr"/>
            <a:endParaRPr lang="en-US" sz="900" i="1" dirty="0">
              <a:ln w="0"/>
              <a:solidFill>
                <a:schemeClr val="tx1"/>
              </a:solidFill>
            </a:endParaRPr>
          </a:p>
        </p:txBody>
      </p:sp>
      <p:sp>
        <p:nvSpPr>
          <p:cNvPr id="10" name="Line Callout 2 9"/>
          <p:cNvSpPr/>
          <p:nvPr/>
        </p:nvSpPr>
        <p:spPr>
          <a:xfrm>
            <a:off x="10289159" y="4348701"/>
            <a:ext cx="1439488" cy="612648"/>
          </a:xfrm>
          <a:prstGeom prst="borderCallout2">
            <a:avLst>
              <a:gd name="adj1" fmla="val -1697"/>
              <a:gd name="adj2" fmla="val 90122"/>
              <a:gd name="adj3" fmla="val -26004"/>
              <a:gd name="adj4" fmla="val 89833"/>
              <a:gd name="adj5" fmla="val -355316"/>
              <a:gd name="adj6" fmla="val 44368"/>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Astronomy Library</a:t>
            </a:r>
          </a:p>
        </p:txBody>
      </p:sp>
      <p:sp>
        <p:nvSpPr>
          <p:cNvPr id="17" name="Rectangle 16"/>
          <p:cNvSpPr/>
          <p:nvPr/>
        </p:nvSpPr>
        <p:spPr>
          <a:xfrm>
            <a:off x="4900613" y="2671763"/>
            <a:ext cx="357187" cy="3382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5067300" y="2286000"/>
            <a:ext cx="501" cy="1180547"/>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a:off x="5100638" y="2205038"/>
            <a:ext cx="1" cy="1261509"/>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464343" y="2649200"/>
            <a:ext cx="519613" cy="215444"/>
          </a:xfrm>
          <a:prstGeom prst="rect">
            <a:avLst/>
          </a:prstGeom>
          <a:noFill/>
        </p:spPr>
        <p:txBody>
          <a:bodyPr wrap="square" rtlCol="0">
            <a:spAutoFit/>
          </a:bodyPr>
          <a:lstStyle/>
          <a:p>
            <a:pPr algn="ctr"/>
            <a:r>
              <a:rPr lang="en-US" sz="800" dirty="0"/>
              <a:t>1422</a:t>
            </a:r>
          </a:p>
        </p:txBody>
      </p:sp>
      <p:sp>
        <p:nvSpPr>
          <p:cNvPr id="19" name="TextBox 18"/>
          <p:cNvSpPr txBox="1"/>
          <p:nvPr/>
        </p:nvSpPr>
        <p:spPr>
          <a:xfrm>
            <a:off x="5100638" y="2671763"/>
            <a:ext cx="519613" cy="215444"/>
          </a:xfrm>
          <a:prstGeom prst="rect">
            <a:avLst/>
          </a:prstGeom>
          <a:noFill/>
        </p:spPr>
        <p:txBody>
          <a:bodyPr wrap="square" rtlCol="0">
            <a:spAutoFit/>
          </a:bodyPr>
          <a:lstStyle/>
          <a:p>
            <a:pPr algn="ctr"/>
            <a:r>
              <a:rPr lang="en-US" sz="800" dirty="0"/>
              <a:t>1420</a:t>
            </a:r>
          </a:p>
        </p:txBody>
      </p:sp>
      <p:sp>
        <p:nvSpPr>
          <p:cNvPr id="20" name="TextBox 19"/>
          <p:cNvSpPr txBox="1"/>
          <p:nvPr/>
        </p:nvSpPr>
        <p:spPr>
          <a:xfrm>
            <a:off x="6807493" y="2887207"/>
            <a:ext cx="519613" cy="215444"/>
          </a:xfrm>
          <a:prstGeom prst="rect">
            <a:avLst/>
          </a:prstGeom>
          <a:noFill/>
        </p:spPr>
        <p:txBody>
          <a:bodyPr wrap="square" rtlCol="0">
            <a:spAutoFit/>
          </a:bodyPr>
          <a:lstStyle/>
          <a:p>
            <a:pPr algn="ctr"/>
            <a:r>
              <a:rPr lang="en-US" sz="800" dirty="0"/>
              <a:t>1414</a:t>
            </a:r>
          </a:p>
        </p:txBody>
      </p:sp>
      <p:sp>
        <p:nvSpPr>
          <p:cNvPr id="21" name="Rectangle 20"/>
          <p:cNvSpPr/>
          <p:nvPr/>
        </p:nvSpPr>
        <p:spPr>
          <a:xfrm>
            <a:off x="4752979" y="2128838"/>
            <a:ext cx="147634" cy="15716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p:cNvCxnSpPr/>
          <p:nvPr/>
        </p:nvCxnSpPr>
        <p:spPr>
          <a:xfrm>
            <a:off x="4910139" y="2174081"/>
            <a:ext cx="0" cy="233363"/>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Arc 23"/>
          <p:cNvSpPr/>
          <p:nvPr/>
        </p:nvSpPr>
        <p:spPr>
          <a:xfrm rot="11082295">
            <a:off x="4735080" y="2123099"/>
            <a:ext cx="395289" cy="282762"/>
          </a:xfrm>
          <a:prstGeom prst="arc">
            <a:avLst>
              <a:gd name="adj1" fmla="val 16626787"/>
              <a:gd name="adj2" fmla="val 818041"/>
            </a:avLst>
          </a:prstGeom>
          <a:ln w="6350">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Line Callout 2 21"/>
          <p:cNvSpPr/>
          <p:nvPr/>
        </p:nvSpPr>
        <p:spPr>
          <a:xfrm>
            <a:off x="9211002" y="5016314"/>
            <a:ext cx="1439488" cy="612648"/>
          </a:xfrm>
          <a:prstGeom prst="borderCallout2">
            <a:avLst>
              <a:gd name="adj1" fmla="val -1697"/>
              <a:gd name="adj2" fmla="val 61247"/>
              <a:gd name="adj3" fmla="val -242744"/>
              <a:gd name="adj4" fmla="val 60974"/>
              <a:gd name="adj5" fmla="val -362798"/>
              <a:gd name="adj6" fmla="val 45516"/>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Kitchen</a:t>
            </a:r>
          </a:p>
        </p:txBody>
      </p:sp>
      <p:sp>
        <p:nvSpPr>
          <p:cNvPr id="13" name="Rectangle 12"/>
          <p:cNvSpPr/>
          <p:nvPr/>
        </p:nvSpPr>
        <p:spPr>
          <a:xfrm>
            <a:off x="5276582" y="5564299"/>
            <a:ext cx="1439488" cy="927942"/>
          </a:xfrm>
          <a:prstGeom prst="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a:solidFill>
                  <a:schemeClr val="tx1"/>
                </a:solidFill>
                <a:effectLst>
                  <a:outerShdw blurRad="38100" dist="38100" dir="2700000" algn="tl">
                    <a:srgbClr val="000000">
                      <a:alpha val="43137"/>
                    </a:srgbClr>
                  </a:outerShdw>
                </a:effectLst>
              </a:rPr>
              <a:t>Additional Graduate Student Office Room 207</a:t>
            </a:r>
          </a:p>
        </p:txBody>
      </p:sp>
      <p:cxnSp>
        <p:nvCxnSpPr>
          <p:cNvPr id="26" name="Straight Connector 25"/>
          <p:cNvCxnSpPr/>
          <p:nvPr/>
        </p:nvCxnSpPr>
        <p:spPr>
          <a:xfrm flipV="1">
            <a:off x="5996326" y="2756922"/>
            <a:ext cx="2200463" cy="125812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V="1">
            <a:off x="5996326" y="1015377"/>
            <a:ext cx="2200463" cy="299967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Line Callout 2 24"/>
          <p:cNvSpPr/>
          <p:nvPr/>
        </p:nvSpPr>
        <p:spPr>
          <a:xfrm>
            <a:off x="264005" y="4351712"/>
            <a:ext cx="1439488" cy="612648"/>
          </a:xfrm>
          <a:prstGeom prst="borderCallout2">
            <a:avLst>
              <a:gd name="adj1" fmla="val -1697"/>
              <a:gd name="adj2" fmla="val 47966"/>
              <a:gd name="adj3" fmla="val -188468"/>
              <a:gd name="adj4" fmla="val 84575"/>
              <a:gd name="adj5" fmla="val -583553"/>
              <a:gd name="adj6" fmla="val 354034"/>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Jennifer </a:t>
            </a:r>
            <a:r>
              <a:rPr lang="en-US" sz="1050" dirty="0" err="1">
                <a:ln w="0"/>
                <a:solidFill>
                  <a:schemeClr val="tx1"/>
                </a:solidFill>
                <a:effectLst>
                  <a:outerShdw blurRad="38100" dist="19050" dir="2700000" algn="tl" rotWithShape="0">
                    <a:schemeClr val="dk1">
                      <a:alpha val="40000"/>
                    </a:schemeClr>
                  </a:outerShdw>
                </a:effectLst>
              </a:rPr>
              <a:t>Sokoloski</a:t>
            </a:r>
            <a:endParaRPr lang="en-US" sz="1050" dirty="0">
              <a:ln w="0"/>
              <a:solidFill>
                <a:schemeClr val="tx1"/>
              </a:solidFill>
              <a:effectLst>
                <a:outerShdw blurRad="38100" dist="19050" dir="2700000" algn="tl" rotWithShape="0">
                  <a:schemeClr val="dk1">
                    <a:alpha val="40000"/>
                  </a:schemeClr>
                </a:outerShdw>
              </a:effectLst>
            </a:endParaRPr>
          </a:p>
          <a:p>
            <a:pPr algn="ctr"/>
            <a:r>
              <a:rPr lang="en-US" sz="900" i="1" dirty="0">
                <a:ln w="0"/>
                <a:solidFill>
                  <a:schemeClr val="tx1"/>
                </a:solidFill>
              </a:rPr>
              <a:t>Research Scientist</a:t>
            </a:r>
          </a:p>
        </p:txBody>
      </p:sp>
      <p:sp>
        <p:nvSpPr>
          <p:cNvPr id="27" name="Line Callout 2 26"/>
          <p:cNvSpPr/>
          <p:nvPr/>
        </p:nvSpPr>
        <p:spPr>
          <a:xfrm>
            <a:off x="1139227" y="5016314"/>
            <a:ext cx="1439488" cy="612648"/>
          </a:xfrm>
          <a:prstGeom prst="borderCallout2">
            <a:avLst>
              <a:gd name="adj1" fmla="val -1697"/>
              <a:gd name="adj2" fmla="val 47966"/>
              <a:gd name="adj3" fmla="val -126768"/>
              <a:gd name="adj4" fmla="val 73011"/>
              <a:gd name="adj5" fmla="val -363207"/>
              <a:gd name="adj6" fmla="val 248265"/>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Joseph Patterson</a:t>
            </a:r>
            <a:endParaRPr lang="en-US" sz="900" i="1" dirty="0">
              <a:ln w="0"/>
              <a:solidFill>
                <a:schemeClr val="tx1"/>
              </a:solidFill>
            </a:endParaRPr>
          </a:p>
          <a:p>
            <a:pPr algn="ctr"/>
            <a:r>
              <a:rPr lang="en-US" sz="900" i="1" dirty="0">
                <a:ln w="0"/>
                <a:solidFill>
                  <a:schemeClr val="tx1"/>
                </a:solidFill>
                <a:effectLst>
                  <a:outerShdw blurRad="38100" dist="19050" dir="2700000" algn="tl" rotWithShape="0">
                    <a:schemeClr val="dk1">
                      <a:alpha val="40000"/>
                    </a:schemeClr>
                  </a:outerShdw>
                </a:effectLst>
              </a:rPr>
              <a:t>Professor of Astronomy</a:t>
            </a:r>
            <a:endParaRPr lang="en-US" sz="1050" dirty="0">
              <a:ln w="0"/>
              <a:solidFill>
                <a:schemeClr val="tx1"/>
              </a:solidFill>
              <a:effectLst>
                <a:outerShdw blurRad="38100" dist="19050" dir="2700000" algn="tl" rotWithShape="0">
                  <a:schemeClr val="dk1">
                    <a:alpha val="40000"/>
                  </a:schemeClr>
                </a:outerShdw>
              </a:effectLst>
            </a:endParaRPr>
          </a:p>
        </p:txBody>
      </p:sp>
      <p:sp>
        <p:nvSpPr>
          <p:cNvPr id="29" name="Line Callout 2 28"/>
          <p:cNvSpPr/>
          <p:nvPr/>
        </p:nvSpPr>
        <p:spPr>
          <a:xfrm>
            <a:off x="2236127" y="4351712"/>
            <a:ext cx="1439488" cy="612648"/>
          </a:xfrm>
          <a:prstGeom prst="borderCallout2">
            <a:avLst>
              <a:gd name="adj1" fmla="val -1697"/>
              <a:gd name="adj2" fmla="val 47966"/>
              <a:gd name="adj3" fmla="val -20666"/>
              <a:gd name="adj4" fmla="val 48360"/>
              <a:gd name="adj5" fmla="val -252875"/>
              <a:gd name="adj6" fmla="val 216712"/>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Jacqueline Van </a:t>
            </a:r>
            <a:r>
              <a:rPr lang="en-US" sz="1050" dirty="0" err="1">
                <a:ln w="0"/>
                <a:solidFill>
                  <a:schemeClr val="tx1"/>
                </a:solidFill>
                <a:effectLst>
                  <a:outerShdw blurRad="38100" dist="19050" dir="2700000" algn="tl" rotWithShape="0">
                    <a:schemeClr val="dk1">
                      <a:alpha val="40000"/>
                    </a:schemeClr>
                  </a:outerShdw>
                </a:effectLst>
              </a:rPr>
              <a:t>Gorkom</a:t>
            </a:r>
            <a:endParaRPr lang="en-US" sz="1050" dirty="0">
              <a:ln w="0"/>
              <a:solidFill>
                <a:schemeClr val="tx1"/>
              </a:solidFill>
              <a:effectLst>
                <a:outerShdw blurRad="38100" dist="19050" dir="2700000" algn="tl" rotWithShape="0">
                  <a:schemeClr val="dk1">
                    <a:alpha val="40000"/>
                  </a:schemeClr>
                </a:outerShdw>
              </a:effectLst>
            </a:endParaRPr>
          </a:p>
          <a:p>
            <a:pPr algn="ctr"/>
            <a:r>
              <a:rPr lang="en-US" sz="900" i="1" dirty="0" err="1">
                <a:ln w="0"/>
                <a:solidFill>
                  <a:schemeClr val="tx1"/>
                </a:solidFill>
              </a:rPr>
              <a:t>Rutherfurd</a:t>
            </a:r>
            <a:r>
              <a:rPr lang="en-US" sz="900" i="1" dirty="0">
                <a:ln w="0"/>
                <a:solidFill>
                  <a:schemeClr val="tx1"/>
                </a:solidFill>
              </a:rPr>
              <a:t> Professor of Astronomy</a:t>
            </a:r>
          </a:p>
        </p:txBody>
      </p:sp>
      <p:sp>
        <p:nvSpPr>
          <p:cNvPr id="30" name="Line Callout 2 29"/>
          <p:cNvSpPr/>
          <p:nvPr/>
        </p:nvSpPr>
        <p:spPr>
          <a:xfrm>
            <a:off x="3313491" y="5016314"/>
            <a:ext cx="1439488" cy="612648"/>
          </a:xfrm>
          <a:prstGeom prst="borderCallout2">
            <a:avLst>
              <a:gd name="adj1" fmla="val -1697"/>
              <a:gd name="adj2" fmla="val 47966"/>
              <a:gd name="adj3" fmla="val -26897"/>
              <a:gd name="adj4" fmla="val 48376"/>
              <a:gd name="adj5" fmla="val -363885"/>
              <a:gd name="adj6" fmla="val 197247"/>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Postdoctoral Office</a:t>
            </a:r>
          </a:p>
          <a:p>
            <a:pPr algn="ctr"/>
            <a:endParaRPr lang="en-US" sz="900" i="1" dirty="0">
              <a:ln w="0"/>
              <a:solidFill>
                <a:schemeClr val="tx1"/>
              </a:solidFill>
            </a:endParaRPr>
          </a:p>
        </p:txBody>
      </p:sp>
      <p:sp>
        <p:nvSpPr>
          <p:cNvPr id="31" name="Line Callout 2 30"/>
          <p:cNvSpPr/>
          <p:nvPr/>
        </p:nvSpPr>
        <p:spPr>
          <a:xfrm>
            <a:off x="5276582" y="4348701"/>
            <a:ext cx="1439488" cy="612648"/>
          </a:xfrm>
          <a:prstGeom prst="borderCallout2">
            <a:avLst>
              <a:gd name="adj1" fmla="val -1697"/>
              <a:gd name="adj2" fmla="val 47966"/>
              <a:gd name="adj3" fmla="val -51320"/>
              <a:gd name="adj4" fmla="val 47799"/>
              <a:gd name="adj5" fmla="val -213274"/>
              <a:gd name="adj6" fmla="val 123907"/>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Graduate Students </a:t>
            </a:r>
          </a:p>
          <a:p>
            <a:pPr algn="ctr"/>
            <a:r>
              <a:rPr lang="en-US" sz="1050" dirty="0">
                <a:ln w="0"/>
                <a:solidFill>
                  <a:schemeClr val="tx1"/>
                </a:solidFill>
                <a:effectLst>
                  <a:outerShdw blurRad="38100" dist="19050" dir="2700000" algn="tl" rotWithShape="0">
                    <a:schemeClr val="dk1">
                      <a:alpha val="40000"/>
                    </a:schemeClr>
                  </a:outerShdw>
                </a:effectLst>
              </a:rPr>
              <a:t>Offices</a:t>
            </a:r>
          </a:p>
          <a:p>
            <a:pPr algn="ctr"/>
            <a:endParaRPr lang="en-US" sz="900" i="1" dirty="0">
              <a:ln w="0"/>
              <a:solidFill>
                <a:schemeClr val="tx1"/>
              </a:solidFill>
            </a:endParaRPr>
          </a:p>
        </p:txBody>
      </p:sp>
      <p:sp>
        <p:nvSpPr>
          <p:cNvPr id="32" name="Line Callout 2 31"/>
          <p:cNvSpPr/>
          <p:nvPr/>
        </p:nvSpPr>
        <p:spPr>
          <a:xfrm>
            <a:off x="7036738" y="5016314"/>
            <a:ext cx="1439488" cy="612648"/>
          </a:xfrm>
          <a:prstGeom prst="borderCallout2">
            <a:avLst>
              <a:gd name="adj1" fmla="val -1697"/>
              <a:gd name="adj2" fmla="val 47966"/>
              <a:gd name="adj3" fmla="val -22255"/>
              <a:gd name="adj4" fmla="val 46690"/>
              <a:gd name="adj5" fmla="val -361632"/>
              <a:gd name="adj6" fmla="val 145123"/>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50" dirty="0">
                <a:ln w="0"/>
                <a:solidFill>
                  <a:schemeClr val="tx1"/>
                </a:solidFill>
                <a:effectLst>
                  <a:outerShdw blurRad="38100" dist="19050" dir="2700000" algn="tl" rotWithShape="0">
                    <a:schemeClr val="dk1">
                      <a:alpha val="40000"/>
                    </a:schemeClr>
                  </a:outerShdw>
                </a:effectLst>
              </a:rPr>
              <a:t>Jana </a:t>
            </a:r>
            <a:r>
              <a:rPr lang="en-US" sz="1050" dirty="0" err="1">
                <a:ln w="0"/>
                <a:solidFill>
                  <a:schemeClr val="tx1"/>
                </a:solidFill>
                <a:effectLst>
                  <a:outerShdw blurRad="38100" dist="19050" dir="2700000" algn="tl" rotWithShape="0">
                    <a:schemeClr val="dk1">
                      <a:alpha val="40000"/>
                    </a:schemeClr>
                  </a:outerShdw>
                </a:effectLst>
              </a:rPr>
              <a:t>Grcevich</a:t>
            </a:r>
            <a:endParaRPr lang="en-US" sz="1050" dirty="0">
              <a:ln w="0"/>
              <a:solidFill>
                <a:schemeClr val="tx1"/>
              </a:solidFill>
              <a:effectLst>
                <a:outerShdw blurRad="38100" dist="19050" dir="2700000" algn="tl" rotWithShape="0">
                  <a:schemeClr val="dk1">
                    <a:alpha val="40000"/>
                  </a:schemeClr>
                </a:outerShdw>
              </a:effectLst>
            </a:endParaRPr>
          </a:p>
          <a:p>
            <a:pPr algn="ctr"/>
            <a:r>
              <a:rPr lang="en-US" sz="900" i="1" dirty="0">
                <a:ln w="0"/>
                <a:solidFill>
                  <a:schemeClr val="tx1"/>
                </a:solidFill>
              </a:rPr>
              <a:t>Outreach Coordinator in the Columbia Astrophysics Laboratory</a:t>
            </a:r>
          </a:p>
        </p:txBody>
      </p:sp>
    </p:spTree>
    <p:extLst>
      <p:ext uri="{BB962C8B-B14F-4D97-AF65-F5344CB8AC3E}">
        <p14:creationId xmlns:p14="http://schemas.microsoft.com/office/powerpoint/2010/main" val="4201550647"/>
      </p:ext>
    </p:extLst>
  </p:cSld>
  <p:clrMapOvr>
    <a:masterClrMapping/>
  </p:clrMapOvr>
  <mc:AlternateContent xmlns:mc="http://schemas.openxmlformats.org/markup-compatibility/2006" xmlns:p14="http://schemas.microsoft.com/office/powerpoint/2010/main">
    <mc:Choice Requires="p14">
      <p:transition spd="slow" p14:dur="3500" advClick="0" advTm="12000">
        <p14:window dir="vert"/>
      </p:transition>
    </mc:Choice>
    <mc:Fallback xmlns="">
      <p:transition spd="slow" advClick="0" advTm="12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914400"/>
            <a:ext cx="914400" cy="914400"/>
          </a:xfrm>
          <a:prstGeom prst="rect">
            <a:avLst/>
          </a:prstGeom>
          <a:noFill/>
        </p:spPr>
        <p:txBody>
          <a:bodyPr wrap="none">
            <a:spAutoFit/>
          </a:bodyPr>
          <a:lstStyle/>
          <a:p>
            <a:endParaRPr/>
          </a:p>
          <a:p>
            <a:pPr>
              <a:defRPr sz="2600"/>
            </a:pPr>
            <a:r>
              <a:t>Upcoming Event - Colloquium</a:t>
            </a:r>
            <a:br/>
            <a:br/>
            <a:r>
              <a:t>Arlin P. S. Crotts Radical Hypothesis Lecture: Dark Stars</a:t>
            </a:r>
            <a:br/>
            <a:r>
              <a:t>Katherine Freese, UTexas</a:t>
            </a:r>
            <a:br/>
            <a:r>
              <a:t>February 12, 2020</a:t>
            </a:r>
            <a:br/>
            <a:r>
              <a:t>4:05 pm</a:t>
            </a:r>
            <a:br/>
            <a:r>
              <a:t>Location: Pupin 1402</a:t>
            </a:r>
            <a:br/>
            <a:r>
              <a:t>Host: Kathryn Johnston</a:t>
            </a:r>
            <a:b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914400"/>
            <a:ext cx="914400" cy="914400"/>
          </a:xfrm>
          <a:prstGeom prst="rect">
            <a:avLst/>
          </a:prstGeom>
          <a:noFill/>
        </p:spPr>
        <p:txBody>
          <a:bodyPr wrap="none">
            <a:spAutoFit/>
          </a:bodyPr>
          <a:lstStyle/>
          <a:p>
            <a:endParaRPr/>
          </a:p>
          <a:p>
            <a:pPr>
              <a:defRPr sz="2600"/>
            </a:pPr>
            <a:r>
              <a:t>Upcoming Event - Colloquium</a:t>
            </a:r>
            <a:br/>
            <a:br/>
            <a:r>
              <a:t>TBA - Levesque</a:t>
            </a:r>
            <a:br/>
            <a:r>
              <a:t>Emily Levesque, UWashington</a:t>
            </a:r>
            <a:br/>
            <a:r>
              <a:t>February 19, 2020</a:t>
            </a:r>
            <a:br/>
            <a:r>
              <a:t>4:05 pm</a:t>
            </a:r>
            <a:br/>
            <a:r>
              <a:t>Location: TBD</a:t>
            </a:r>
            <a:br/>
            <a:r>
              <a:t>Host: Mike Hahn</a:t>
            </a:r>
            <a:b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914400"/>
            <a:ext cx="914400" cy="914400"/>
          </a:xfrm>
          <a:prstGeom prst="rect">
            <a:avLst/>
          </a:prstGeom>
          <a:noFill/>
        </p:spPr>
        <p:txBody>
          <a:bodyPr wrap="none">
            <a:spAutoFit/>
          </a:bodyPr>
          <a:lstStyle/>
          <a:p>
            <a:endParaRPr/>
          </a:p>
          <a:p>
            <a:pPr>
              <a:defRPr sz="2600"/>
            </a:pPr>
            <a:r>
              <a:t>Upcoming Event - Public Talk and Stargazing</a:t>
            </a:r>
            <a:br/>
            <a:br/>
            <a:r>
              <a:t>How Gravitational Waves Pointed Us to the Origin of Gold</a:t>
            </a:r>
            <a:br/>
            <a:r>
              <a:t>Brian Metzger</a:t>
            </a:r>
            <a:br/>
            <a:r>
              <a:t>February 14th, 2020 7pm</a:t>
            </a:r>
            <a:br/>
            <a:r>
              <a:t>301 Pupin Hall</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914400"/>
            <a:ext cx="914400" cy="914400"/>
          </a:xfrm>
          <a:prstGeom prst="rect">
            <a:avLst/>
          </a:prstGeom>
          <a:noFill/>
        </p:spPr>
        <p:txBody>
          <a:bodyPr wrap="none">
            <a:spAutoFit/>
          </a:bodyPr>
          <a:lstStyle/>
          <a:p>
            <a:endParaRPr/>
          </a:p>
          <a:p>
            <a:pPr>
              <a:defRPr sz="2600"/>
            </a:pPr>
            <a:r>
              <a:t>Upcoming Event - Public Talk and Stargazing</a:t>
            </a:r>
            <a:br/>
            <a:br/>
            <a:r>
              <a:t>Drifting Stars: Migration in the Milky Way</a:t>
            </a:r>
            <a:br/>
            <a:r>
              <a:t>Chris Carr </a:t>
            </a:r>
            <a:br/>
            <a:r>
              <a:t>February 21st, 2020 7pm</a:t>
            </a:r>
            <a:br/>
            <a:r>
              <a:t>301 Pupin Hall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E7FAAE2-A608-0746-A573-DB42B8204F77}"/>
              </a:ext>
            </a:extLst>
          </p:cNvPr>
          <p:cNvPicPr>
            <a:picLocks noChangeAspect="1"/>
          </p:cNvPicPr>
          <p:nvPr/>
        </p:nvPicPr>
        <p:blipFill rotWithShape="1">
          <a:blip r:embed="rId2"/>
          <a:srcRect l="291"/>
          <a:stretch/>
        </p:blipFill>
        <p:spPr>
          <a:xfrm>
            <a:off x="2329323" y="127241"/>
            <a:ext cx="7533353" cy="3062538"/>
          </a:xfrm>
          <a:prstGeom prst="rect">
            <a:avLst/>
          </a:prstGeom>
        </p:spPr>
      </p:pic>
      <p:pic>
        <p:nvPicPr>
          <p:cNvPr id="3" name="Picture 2">
            <a:extLst>
              <a:ext uri="{FF2B5EF4-FFF2-40B4-BE49-F238E27FC236}">
                <a16:creationId xmlns:a16="http://schemas.microsoft.com/office/drawing/2014/main" id="{678A1A21-F5A3-9345-9BAE-0D3298A9D04C}"/>
              </a:ext>
            </a:extLst>
          </p:cNvPr>
          <p:cNvPicPr>
            <a:picLocks noChangeAspect="1"/>
          </p:cNvPicPr>
          <p:nvPr/>
        </p:nvPicPr>
        <p:blipFill>
          <a:blip r:embed="rId3"/>
          <a:stretch>
            <a:fillRect/>
          </a:stretch>
        </p:blipFill>
        <p:spPr>
          <a:xfrm>
            <a:off x="2329323" y="3103281"/>
            <a:ext cx="7533353" cy="3148015"/>
          </a:xfrm>
          <a:prstGeom prst="rect">
            <a:avLst/>
          </a:prstGeom>
        </p:spPr>
      </p:pic>
      <p:sp>
        <p:nvSpPr>
          <p:cNvPr id="4" name="TextBox 3">
            <a:extLst>
              <a:ext uri="{FF2B5EF4-FFF2-40B4-BE49-F238E27FC236}">
                <a16:creationId xmlns:a16="http://schemas.microsoft.com/office/drawing/2014/main" id="{B559492C-5C65-FA49-8394-2919335FF8B2}"/>
              </a:ext>
            </a:extLst>
          </p:cNvPr>
          <p:cNvSpPr txBox="1"/>
          <p:nvPr/>
        </p:nvSpPr>
        <p:spPr>
          <a:xfrm>
            <a:off x="3896140" y="6361427"/>
            <a:ext cx="6471180" cy="461665"/>
          </a:xfrm>
          <a:prstGeom prst="rect">
            <a:avLst/>
          </a:prstGeom>
          <a:noFill/>
        </p:spPr>
        <p:txBody>
          <a:bodyPr wrap="square" rtlCol="0">
            <a:spAutoFit/>
          </a:bodyPr>
          <a:lstStyle/>
          <a:p>
            <a:r>
              <a:rPr lang="en-US" sz="2400" dirty="0">
                <a:solidFill>
                  <a:srgbClr val="293185"/>
                </a:solidFill>
                <a:latin typeface="Gill Sans Nova Light" panose="020F0302020204030204" pitchFamily="34" charset="0"/>
                <a:cs typeface="Gill Sans Nova Light" panose="020F0302020204030204" pitchFamily="34" charset="0"/>
              </a:rPr>
              <a:t>Astronomy Department Office – Room 1328 </a:t>
            </a:r>
          </a:p>
        </p:txBody>
      </p:sp>
      <p:cxnSp>
        <p:nvCxnSpPr>
          <p:cNvPr id="6" name="Straight Arrow Connector 5">
            <a:extLst>
              <a:ext uri="{FF2B5EF4-FFF2-40B4-BE49-F238E27FC236}">
                <a16:creationId xmlns:a16="http://schemas.microsoft.com/office/drawing/2014/main" id="{3B593BFA-DA0D-F94F-A876-40FBA2673CF5}"/>
              </a:ext>
            </a:extLst>
          </p:cNvPr>
          <p:cNvCxnSpPr>
            <a:cxnSpLocks/>
          </p:cNvCxnSpPr>
          <p:nvPr/>
        </p:nvCxnSpPr>
        <p:spPr>
          <a:xfrm flipH="1">
            <a:off x="2901689" y="6601999"/>
            <a:ext cx="864704" cy="0"/>
          </a:xfrm>
          <a:prstGeom prst="straightConnector1">
            <a:avLst/>
          </a:prstGeom>
          <a:ln w="76200">
            <a:solidFill>
              <a:srgbClr val="293185"/>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4314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Subtitle 2"/>
          <p:cNvSpPr txBox="1">
            <a:spLocks/>
          </p:cNvSpPr>
          <p:nvPr/>
        </p:nvSpPr>
        <p:spPr>
          <a:xfrm>
            <a:off x="3906979" y="224444"/>
            <a:ext cx="7897090" cy="6176356"/>
          </a:xfrm>
          <a:prstGeom prst="rect">
            <a:avLst/>
          </a:prstGeom>
        </p:spPr>
        <p:txBody>
          <a:bodyPr numCol="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1600" i="1" dirty="0">
                <a:latin typeface="Adobe Devanagari" panose="02040503050201020203" pitchFamily="18" charset="0"/>
                <a:cs typeface="Adobe Devanagari" panose="02040503050201020203" pitchFamily="18" charset="0"/>
              </a:rPr>
              <a:t>The graduate program for the Ph.D. is designed to foster the intellectual and professional development of our students. To this end, graduate students are fully integrated into all of our Department’s activities.</a:t>
            </a:r>
          </a:p>
          <a:p>
            <a:pPr marL="0" indent="0" algn="just">
              <a:buNone/>
            </a:pPr>
            <a:r>
              <a:rPr lang="en-US" sz="1600" i="1" dirty="0">
                <a:latin typeface="Adobe Devanagari" panose="02040503050201020203" pitchFamily="18" charset="0"/>
                <a:cs typeface="Adobe Devanagari" panose="02040503050201020203" pitchFamily="18" charset="0"/>
              </a:rPr>
              <a:t>The primary goal of the program is to cultivate the ability to perform original, independent research. Shortly after arrival on campus, incoming students choose their first faculty-guided research project. In the first two years, each student will work with two different faculty members in two distinct areas of astronomy. Many students submit the results of these research projects for publication in professional journals. Instead of a traditional qualifying exam, research exams are held at the completion of the first and second year. Our course requirements are designed to impart the knowledge necessary for research in astronomy. The culmination of this two years of preparation comes in the form of a dissertation proposal presented before a committee in the third year. The remaining part of the graduate student's career is devoted to completing a seminal piece of original research.</a:t>
            </a:r>
          </a:p>
          <a:p>
            <a:pPr marL="0" indent="0" algn="just">
              <a:buNone/>
            </a:pPr>
            <a:r>
              <a:rPr lang="en-US" sz="1600" i="1" dirty="0">
                <a:latin typeface="Adobe Devanagari" panose="02040503050201020203" pitchFamily="18" charset="0"/>
                <a:cs typeface="Adobe Devanagari" panose="02040503050201020203" pitchFamily="18" charset="0"/>
              </a:rPr>
              <a:t>The graduate program for the Ph.D. is designed to foster the intellectual and professional development of our students. To this end, graduate students are fully integrated into all of our Department’s activities. The primary goal of the program is to cultivate the ability to perform original, independent research. Shortly after arrival on campus, incoming students choose their first faculty-guided research project. In the first two years, each student will work with two different faculty members in two distinct areas of astronomy. Many students submit the results of these research projects for publication in professional journals. Instead of a traditional qualifying exam, research exams are held at the completion of the first and second year. Our course requirements are designed to impart the knowledge necessary for research in astronomy. The culmination of this two years of preparation comes in the form of a dissertation proposal presented before a committee in the third year. The remaining part of the graduate student's career is devoted to completing a seminal piece of original research.</a:t>
            </a:r>
          </a:p>
        </p:txBody>
      </p:sp>
      <p:pic>
        <p:nvPicPr>
          <p:cNvPr id="2" name="Picture 1"/>
          <p:cNvPicPr>
            <a:picLocks noChangeAspect="1"/>
          </p:cNvPicPr>
          <p:nvPr/>
        </p:nvPicPr>
        <p:blipFill>
          <a:blip r:embed="rId2"/>
          <a:stretch>
            <a:fillRect/>
          </a:stretch>
        </p:blipFill>
        <p:spPr>
          <a:xfrm>
            <a:off x="91440" y="90388"/>
            <a:ext cx="3373320" cy="3334456"/>
          </a:xfrm>
          <a:prstGeom prst="rect">
            <a:avLst/>
          </a:prstGeom>
        </p:spPr>
      </p:pic>
      <p:pic>
        <p:nvPicPr>
          <p:cNvPr id="6" name="Picture 5"/>
          <p:cNvPicPr>
            <a:picLocks noChangeAspect="1"/>
          </p:cNvPicPr>
          <p:nvPr/>
        </p:nvPicPr>
        <p:blipFill>
          <a:blip r:embed="rId3"/>
          <a:stretch>
            <a:fillRect/>
          </a:stretch>
        </p:blipFill>
        <p:spPr>
          <a:xfrm>
            <a:off x="91440" y="3358342"/>
            <a:ext cx="3404189" cy="3412071"/>
          </a:xfrm>
          <a:prstGeom prst="rect">
            <a:avLst/>
          </a:prstGeom>
        </p:spPr>
      </p:pic>
    </p:spTree>
    <p:extLst>
      <p:ext uri="{BB962C8B-B14F-4D97-AF65-F5344CB8AC3E}">
        <p14:creationId xmlns:p14="http://schemas.microsoft.com/office/powerpoint/2010/main" val="4063512562"/>
      </p:ext>
    </p:extLst>
  </p:cSld>
  <p:clrMapOvr>
    <a:masterClrMapping/>
  </p:clrMapOvr>
  <mc:AlternateContent xmlns:mc="http://schemas.openxmlformats.org/markup-compatibility/2006" xmlns:p14="http://schemas.microsoft.com/office/powerpoint/2010/main">
    <mc:Choice Requires="p14">
      <p:transition spd="slow" p14:dur="3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2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anim calcmode="lin" valueType="num">
                                      <p:cBhvr>
                                        <p:cTn id="8" dur="2000" fill="hold"/>
                                        <p:tgtEl>
                                          <p:spTgt spid="9"/>
                                        </p:tgtEl>
                                        <p:attrNameLst>
                                          <p:attrName>ppt_x</p:attrName>
                                        </p:attrNameLst>
                                      </p:cBhvr>
                                      <p:tavLst>
                                        <p:tav tm="0">
                                          <p:val>
                                            <p:strVal val="#ppt_x"/>
                                          </p:val>
                                        </p:tav>
                                        <p:tav tm="100000">
                                          <p:val>
                                            <p:strVal val="#ppt_x"/>
                                          </p:val>
                                        </p:tav>
                                      </p:tavLst>
                                    </p:anim>
                                    <p:anim calcmode="lin" valueType="num">
                                      <p:cBhvr>
                                        <p:cTn id="9" dur="2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903"/>
          <a:stretch/>
        </p:blipFill>
        <p:spPr>
          <a:xfrm>
            <a:off x="0" y="0"/>
            <a:ext cx="1668527" cy="6858000"/>
          </a:xfrm>
          <a:prstGeom prst="rect">
            <a:avLst/>
          </a:prstGeom>
        </p:spPr>
      </p:pic>
      <p:pic>
        <p:nvPicPr>
          <p:cNvPr id="8" name="Picture 7"/>
          <p:cNvPicPr>
            <a:picLocks noChangeAspect="1"/>
          </p:cNvPicPr>
          <p:nvPr/>
        </p:nvPicPr>
        <p:blipFill>
          <a:blip r:embed="rId3"/>
          <a:stretch>
            <a:fillRect/>
          </a:stretch>
        </p:blipFill>
        <p:spPr>
          <a:xfrm>
            <a:off x="3158833" y="78933"/>
            <a:ext cx="8590771" cy="6737501"/>
          </a:xfrm>
          <a:prstGeom prst="rect">
            <a:avLst/>
          </a:prstGeom>
        </p:spPr>
      </p:pic>
    </p:spTree>
    <p:extLst>
      <p:ext uri="{BB962C8B-B14F-4D97-AF65-F5344CB8AC3E}">
        <p14:creationId xmlns:p14="http://schemas.microsoft.com/office/powerpoint/2010/main" val="1359096008"/>
      </p:ext>
    </p:extLst>
  </p:cSld>
  <p:clrMapOvr>
    <a:masterClrMapping/>
  </p:clrMapOvr>
  <mc:AlternateContent xmlns:mc="http://schemas.openxmlformats.org/markup-compatibility/2006" xmlns:p14="http://schemas.microsoft.com/office/powerpoint/2010/main">
    <mc:Choice Requires="p14">
      <p:transition spd="slow" p14:dur="3000" advClick="0" advTm="12000"/>
    </mc:Choice>
    <mc:Fallback xmlns="">
      <p:transition spd="slow" advClick="0" advTm="12000"/>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903"/>
          <a:stretch/>
        </p:blipFill>
        <p:spPr>
          <a:xfrm>
            <a:off x="0" y="0"/>
            <a:ext cx="1668527" cy="6858000"/>
          </a:xfrm>
          <a:prstGeom prst="rect">
            <a:avLst/>
          </a:prstGeom>
        </p:spPr>
      </p:pic>
      <p:pic>
        <p:nvPicPr>
          <p:cNvPr id="2" name="Picture 1"/>
          <p:cNvPicPr>
            <a:picLocks noChangeAspect="1"/>
          </p:cNvPicPr>
          <p:nvPr/>
        </p:nvPicPr>
        <p:blipFill>
          <a:blip r:embed="rId3"/>
          <a:stretch>
            <a:fillRect/>
          </a:stretch>
        </p:blipFill>
        <p:spPr>
          <a:xfrm>
            <a:off x="2676526" y="404812"/>
            <a:ext cx="8667750" cy="6048375"/>
          </a:xfrm>
          <a:prstGeom prst="rect">
            <a:avLst/>
          </a:prstGeom>
        </p:spPr>
      </p:pic>
    </p:spTree>
    <p:extLst>
      <p:ext uri="{BB962C8B-B14F-4D97-AF65-F5344CB8AC3E}">
        <p14:creationId xmlns:p14="http://schemas.microsoft.com/office/powerpoint/2010/main" val="4286613063"/>
      </p:ext>
    </p:extLst>
  </p:cSld>
  <p:clrMapOvr>
    <a:masterClrMapping/>
  </p:clrMapOvr>
  <mc:AlternateContent xmlns:mc="http://schemas.openxmlformats.org/markup-compatibility/2006" xmlns:p14="http://schemas.microsoft.com/office/powerpoint/2010/main">
    <mc:Choice Requires="p14">
      <p:transition spd="slow" p14:dur="3000" advClick="0" advTm="12000"/>
    </mc:Choice>
    <mc:Fallback xmlns="">
      <p:transition spd="slow" advClick="0" advTm="12000"/>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903"/>
          <a:stretch/>
        </p:blipFill>
        <p:spPr>
          <a:xfrm>
            <a:off x="0" y="0"/>
            <a:ext cx="1668527" cy="6858000"/>
          </a:xfrm>
          <a:prstGeom prst="rect">
            <a:avLst/>
          </a:prstGeom>
        </p:spPr>
      </p:pic>
      <p:pic>
        <p:nvPicPr>
          <p:cNvPr id="3" name="Picture 2"/>
          <p:cNvPicPr>
            <a:picLocks noChangeAspect="1"/>
          </p:cNvPicPr>
          <p:nvPr/>
        </p:nvPicPr>
        <p:blipFill>
          <a:blip r:embed="rId3"/>
          <a:stretch>
            <a:fillRect/>
          </a:stretch>
        </p:blipFill>
        <p:spPr>
          <a:xfrm>
            <a:off x="2631411" y="331210"/>
            <a:ext cx="8858250" cy="3286125"/>
          </a:xfrm>
          <a:prstGeom prst="rect">
            <a:avLst/>
          </a:prstGeom>
        </p:spPr>
      </p:pic>
      <p:pic>
        <p:nvPicPr>
          <p:cNvPr id="5" name="Picture 4"/>
          <p:cNvPicPr>
            <a:picLocks noChangeAspect="1"/>
          </p:cNvPicPr>
          <p:nvPr/>
        </p:nvPicPr>
        <p:blipFill>
          <a:blip r:embed="rId4"/>
          <a:stretch>
            <a:fillRect/>
          </a:stretch>
        </p:blipFill>
        <p:spPr>
          <a:xfrm>
            <a:off x="2731424" y="3886286"/>
            <a:ext cx="8658225" cy="2676525"/>
          </a:xfrm>
          <a:prstGeom prst="rect">
            <a:avLst/>
          </a:prstGeom>
        </p:spPr>
      </p:pic>
    </p:spTree>
    <p:extLst>
      <p:ext uri="{BB962C8B-B14F-4D97-AF65-F5344CB8AC3E}">
        <p14:creationId xmlns:p14="http://schemas.microsoft.com/office/powerpoint/2010/main" val="202756185"/>
      </p:ext>
    </p:extLst>
  </p:cSld>
  <p:clrMapOvr>
    <a:masterClrMapping/>
  </p:clrMapOvr>
  <mc:AlternateContent xmlns:mc="http://schemas.openxmlformats.org/markup-compatibility/2006" xmlns:p14="http://schemas.microsoft.com/office/powerpoint/2010/main">
    <mc:Choice Requires="p14">
      <p:transition spd="slow" p14:dur="3000" advClick="0" advTm="12000"/>
    </mc:Choice>
    <mc:Fallback xmlns="">
      <p:transition spd="slow" advClick="0" advTm="12000"/>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903"/>
          <a:stretch/>
        </p:blipFill>
        <p:spPr>
          <a:xfrm>
            <a:off x="0" y="0"/>
            <a:ext cx="1668527" cy="6858000"/>
          </a:xfrm>
          <a:prstGeom prst="rect">
            <a:avLst/>
          </a:prstGeom>
        </p:spPr>
      </p:pic>
      <p:pic>
        <p:nvPicPr>
          <p:cNvPr id="6" name="Picture 5"/>
          <p:cNvPicPr>
            <a:picLocks noChangeAspect="1"/>
          </p:cNvPicPr>
          <p:nvPr/>
        </p:nvPicPr>
        <p:blipFill>
          <a:blip r:embed="rId3"/>
          <a:stretch>
            <a:fillRect/>
          </a:stretch>
        </p:blipFill>
        <p:spPr>
          <a:xfrm>
            <a:off x="3241964" y="45288"/>
            <a:ext cx="8005156" cy="6812712"/>
          </a:xfrm>
          <a:prstGeom prst="rect">
            <a:avLst/>
          </a:prstGeom>
        </p:spPr>
      </p:pic>
    </p:spTree>
    <p:extLst>
      <p:ext uri="{BB962C8B-B14F-4D97-AF65-F5344CB8AC3E}">
        <p14:creationId xmlns:p14="http://schemas.microsoft.com/office/powerpoint/2010/main" val="2872229258"/>
      </p:ext>
    </p:extLst>
  </p:cSld>
  <p:clrMapOvr>
    <a:masterClrMapping/>
  </p:clrMapOvr>
  <mc:AlternateContent xmlns:mc="http://schemas.openxmlformats.org/markup-compatibility/2006" xmlns:p14="http://schemas.microsoft.com/office/powerpoint/2010/main">
    <mc:Choice Requires="p14">
      <p:transition spd="slow" p14:dur="3000" advClick="0" advTm="12000"/>
    </mc:Choice>
    <mc:Fallback xmlns="">
      <p:transition spd="slow" advClick="0" advTm="12000"/>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62951"/>
            <a:ext cx="8791575" cy="447675"/>
          </a:xfrm>
          <a:prstGeom prst="rect">
            <a:avLst/>
          </a:prstGeom>
        </p:spPr>
      </p:pic>
      <p:pic>
        <p:nvPicPr>
          <p:cNvPr id="3" name="Picture 2"/>
          <p:cNvPicPr>
            <a:picLocks noChangeAspect="1"/>
          </p:cNvPicPr>
          <p:nvPr/>
        </p:nvPicPr>
        <p:blipFill rotWithShape="1">
          <a:blip r:embed="rId2"/>
          <a:srcRect r="60574"/>
          <a:stretch/>
        </p:blipFill>
        <p:spPr>
          <a:xfrm>
            <a:off x="8649653" y="62950"/>
            <a:ext cx="3466148" cy="447675"/>
          </a:xfrm>
          <a:prstGeom prst="rect">
            <a:avLst/>
          </a:prstGeom>
        </p:spPr>
      </p:pic>
      <p:sp>
        <p:nvSpPr>
          <p:cNvPr id="5" name="Rectangle 4"/>
          <p:cNvSpPr/>
          <p:nvPr/>
        </p:nvSpPr>
        <p:spPr>
          <a:xfrm>
            <a:off x="181200" y="-67156"/>
            <a:ext cx="4946675" cy="707886"/>
          </a:xfrm>
          <a:prstGeom prst="rect">
            <a:avLst/>
          </a:prstGeom>
          <a:noFill/>
        </p:spPr>
        <p:txBody>
          <a:bodyPr wrap="none" lIns="91440" tIns="45720" rIns="91440" bIns="45720">
            <a:spAutoFit/>
          </a:bodyPr>
          <a:lstStyle/>
          <a:p>
            <a:pPr algn="ctr"/>
            <a:r>
              <a:rPr lang="en-US" sz="40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AFFILIATED     FACULTY</a:t>
            </a:r>
          </a:p>
        </p:txBody>
      </p:sp>
      <p:pic>
        <p:nvPicPr>
          <p:cNvPr id="8" name="Picture 7"/>
          <p:cNvPicPr>
            <a:picLocks noChangeAspect="1"/>
          </p:cNvPicPr>
          <p:nvPr/>
        </p:nvPicPr>
        <p:blipFill>
          <a:blip r:embed="rId3"/>
          <a:stretch>
            <a:fillRect/>
          </a:stretch>
        </p:blipFill>
        <p:spPr>
          <a:xfrm>
            <a:off x="1373261" y="510624"/>
            <a:ext cx="9770770" cy="6347375"/>
          </a:xfrm>
          <a:prstGeom prst="rect">
            <a:avLst/>
          </a:prstGeom>
        </p:spPr>
      </p:pic>
    </p:spTree>
    <p:extLst>
      <p:ext uri="{BB962C8B-B14F-4D97-AF65-F5344CB8AC3E}">
        <p14:creationId xmlns:p14="http://schemas.microsoft.com/office/powerpoint/2010/main" val="985501670"/>
      </p:ext>
    </p:extLst>
  </p:cSld>
  <p:clrMapOvr>
    <a:masterClrMapping/>
  </p:clrMapOvr>
  <mc:AlternateContent xmlns:mc="http://schemas.openxmlformats.org/markup-compatibility/2006" xmlns:p14="http://schemas.microsoft.com/office/powerpoint/2010/main">
    <mc:Choice Requires="p14">
      <p:transition spd="slow" p14:dur="3000" advClick="0" advTm="12000"/>
    </mc:Choice>
    <mc:Fallback xmlns="">
      <p:transition spd="slow" advClick="0" advTm="12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4DC0521-A713-CD47-A3AC-5D9F10B39120}"/>
              </a:ext>
            </a:extLst>
          </p:cNvPr>
          <p:cNvSpPr txBox="1"/>
          <p:nvPr/>
        </p:nvSpPr>
        <p:spPr>
          <a:xfrm>
            <a:off x="3896140" y="6361427"/>
            <a:ext cx="6471180" cy="461665"/>
          </a:xfrm>
          <a:prstGeom prst="rect">
            <a:avLst/>
          </a:prstGeom>
          <a:noFill/>
        </p:spPr>
        <p:txBody>
          <a:bodyPr wrap="square" rtlCol="0">
            <a:spAutoFit/>
          </a:bodyPr>
          <a:lstStyle/>
          <a:p>
            <a:r>
              <a:rPr lang="en-US" sz="2400" dirty="0">
                <a:solidFill>
                  <a:srgbClr val="293185"/>
                </a:solidFill>
                <a:latin typeface="Gill Sans Nova Light" panose="020F0302020204030204" pitchFamily="34" charset="0"/>
                <a:cs typeface="Gill Sans Nova Light" panose="020F0302020204030204" pitchFamily="34" charset="0"/>
              </a:rPr>
              <a:t>Astronomy Department Office – Room 1328 </a:t>
            </a:r>
          </a:p>
        </p:txBody>
      </p:sp>
      <p:cxnSp>
        <p:nvCxnSpPr>
          <p:cNvPr id="5" name="Straight Arrow Connector 4">
            <a:extLst>
              <a:ext uri="{FF2B5EF4-FFF2-40B4-BE49-F238E27FC236}">
                <a16:creationId xmlns:a16="http://schemas.microsoft.com/office/drawing/2014/main" id="{7B4B1A93-6BDB-A541-A520-A2118103B044}"/>
              </a:ext>
            </a:extLst>
          </p:cNvPr>
          <p:cNvCxnSpPr>
            <a:cxnSpLocks/>
          </p:cNvCxnSpPr>
          <p:nvPr/>
        </p:nvCxnSpPr>
        <p:spPr>
          <a:xfrm flipH="1">
            <a:off x="2901689" y="6601999"/>
            <a:ext cx="864704" cy="0"/>
          </a:xfrm>
          <a:prstGeom prst="straightConnector1">
            <a:avLst/>
          </a:prstGeom>
          <a:ln w="76200">
            <a:solidFill>
              <a:srgbClr val="293185"/>
            </a:solidFill>
            <a:tailEnd type="triangle"/>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F19376CD-0A6C-184D-82D1-E07F792BFA93}"/>
              </a:ext>
            </a:extLst>
          </p:cNvPr>
          <p:cNvPicPr>
            <a:picLocks/>
          </p:cNvPicPr>
          <p:nvPr/>
        </p:nvPicPr>
        <p:blipFill rotWithShape="1">
          <a:blip r:embed="rId2"/>
          <a:srcRect t="2778" r="7643" b="7277"/>
          <a:stretch/>
        </p:blipFill>
        <p:spPr>
          <a:xfrm>
            <a:off x="3322548" y="688327"/>
            <a:ext cx="1280160" cy="2011680"/>
          </a:xfrm>
          <a:prstGeom prst="rect">
            <a:avLst/>
          </a:prstGeom>
        </p:spPr>
      </p:pic>
      <p:pic>
        <p:nvPicPr>
          <p:cNvPr id="3" name="Picture 2">
            <a:extLst>
              <a:ext uri="{FF2B5EF4-FFF2-40B4-BE49-F238E27FC236}">
                <a16:creationId xmlns:a16="http://schemas.microsoft.com/office/drawing/2014/main" id="{1187F6A9-E8F9-3D4F-BB7E-61C2B788774C}"/>
              </a:ext>
            </a:extLst>
          </p:cNvPr>
          <p:cNvPicPr>
            <a:picLocks/>
          </p:cNvPicPr>
          <p:nvPr/>
        </p:nvPicPr>
        <p:blipFill rotWithShape="1">
          <a:blip r:embed="rId3"/>
          <a:srcRect b="2996"/>
          <a:stretch/>
        </p:blipFill>
        <p:spPr>
          <a:xfrm>
            <a:off x="4763658" y="637425"/>
            <a:ext cx="1280160" cy="2011680"/>
          </a:xfrm>
          <a:prstGeom prst="rect">
            <a:avLst/>
          </a:prstGeom>
        </p:spPr>
      </p:pic>
      <p:pic>
        <p:nvPicPr>
          <p:cNvPr id="6" name="Picture 5">
            <a:extLst>
              <a:ext uri="{FF2B5EF4-FFF2-40B4-BE49-F238E27FC236}">
                <a16:creationId xmlns:a16="http://schemas.microsoft.com/office/drawing/2014/main" id="{78D6D924-72AF-6340-8928-03207BB8E4DA}"/>
              </a:ext>
            </a:extLst>
          </p:cNvPr>
          <p:cNvPicPr>
            <a:picLocks/>
          </p:cNvPicPr>
          <p:nvPr/>
        </p:nvPicPr>
        <p:blipFill rotWithShape="1">
          <a:blip r:embed="rId4"/>
          <a:srcRect r="6713"/>
          <a:stretch/>
        </p:blipFill>
        <p:spPr>
          <a:xfrm>
            <a:off x="440328" y="666674"/>
            <a:ext cx="1280160" cy="2011680"/>
          </a:xfrm>
          <a:prstGeom prst="rect">
            <a:avLst/>
          </a:prstGeom>
        </p:spPr>
      </p:pic>
      <p:sp>
        <p:nvSpPr>
          <p:cNvPr id="7" name="TextBox 6">
            <a:extLst>
              <a:ext uri="{FF2B5EF4-FFF2-40B4-BE49-F238E27FC236}">
                <a16:creationId xmlns:a16="http://schemas.microsoft.com/office/drawing/2014/main" id="{3A9CBBB0-467F-9C41-A7DF-CEC42DB7F69F}"/>
              </a:ext>
            </a:extLst>
          </p:cNvPr>
          <p:cNvSpPr txBox="1"/>
          <p:nvPr/>
        </p:nvSpPr>
        <p:spPr>
          <a:xfrm>
            <a:off x="-40113" y="2693336"/>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Marcel </a:t>
            </a:r>
          </a:p>
          <a:p>
            <a:pPr algn="ctr"/>
            <a:r>
              <a:rPr lang="en-US" dirty="0" err="1">
                <a:latin typeface="Gill Sans Nova Light" panose="020F0302020204030204" pitchFamily="34" charset="0"/>
                <a:cs typeface="Gill Sans Nova Light" panose="020F0302020204030204" pitchFamily="34" charset="0"/>
              </a:rPr>
              <a:t>Agüeros</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1327</a:t>
            </a:r>
          </a:p>
        </p:txBody>
      </p:sp>
      <p:sp>
        <p:nvSpPr>
          <p:cNvPr id="8" name="TextBox 7">
            <a:extLst>
              <a:ext uri="{FF2B5EF4-FFF2-40B4-BE49-F238E27FC236}">
                <a16:creationId xmlns:a16="http://schemas.microsoft.com/office/drawing/2014/main" id="{BF02CCF1-3188-5E48-9894-F6FCAF0A1A48}"/>
              </a:ext>
            </a:extLst>
          </p:cNvPr>
          <p:cNvSpPr txBox="1"/>
          <p:nvPr/>
        </p:nvSpPr>
        <p:spPr>
          <a:xfrm>
            <a:off x="1460529" y="2713923"/>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Jim </a:t>
            </a:r>
          </a:p>
          <a:p>
            <a:pPr algn="ctr"/>
            <a:r>
              <a:rPr lang="en-US" dirty="0">
                <a:latin typeface="Gill Sans Nova Light" panose="020F0302020204030204" pitchFamily="34" charset="0"/>
                <a:cs typeface="Gill Sans Nova Light" panose="020F0302020204030204" pitchFamily="34" charset="0"/>
              </a:rPr>
              <a:t>Applegate</a:t>
            </a:r>
          </a:p>
          <a:p>
            <a:pPr algn="ctr"/>
            <a:r>
              <a:rPr lang="en-US" dirty="0">
                <a:latin typeface="Gill Sans Nova Light" panose="020F0302020204030204" pitchFamily="34" charset="0"/>
                <a:cs typeface="Gill Sans Nova Light" panose="020F0302020204030204" pitchFamily="34" charset="0"/>
              </a:rPr>
              <a:t>1322</a:t>
            </a:r>
          </a:p>
        </p:txBody>
      </p:sp>
      <p:pic>
        <p:nvPicPr>
          <p:cNvPr id="9" name="Picture 8">
            <a:extLst>
              <a:ext uri="{FF2B5EF4-FFF2-40B4-BE49-F238E27FC236}">
                <a16:creationId xmlns:a16="http://schemas.microsoft.com/office/drawing/2014/main" id="{57536415-B467-A440-B686-07EA559C65F7}"/>
              </a:ext>
            </a:extLst>
          </p:cNvPr>
          <p:cNvPicPr>
            <a:picLocks/>
          </p:cNvPicPr>
          <p:nvPr/>
        </p:nvPicPr>
        <p:blipFill rotWithShape="1">
          <a:blip r:embed="rId5"/>
          <a:srcRect l="18176" t="3608" r="10853" b="7649"/>
          <a:stretch/>
        </p:blipFill>
        <p:spPr>
          <a:xfrm>
            <a:off x="1881438" y="666674"/>
            <a:ext cx="1280160" cy="2011680"/>
          </a:xfrm>
          <a:prstGeom prst="rect">
            <a:avLst/>
          </a:prstGeom>
        </p:spPr>
      </p:pic>
      <p:sp>
        <p:nvSpPr>
          <p:cNvPr id="10" name="TextBox 9">
            <a:extLst>
              <a:ext uri="{FF2B5EF4-FFF2-40B4-BE49-F238E27FC236}">
                <a16:creationId xmlns:a16="http://schemas.microsoft.com/office/drawing/2014/main" id="{02DBAA38-6FDD-1540-A100-15FEBD70FC4C}"/>
              </a:ext>
            </a:extLst>
          </p:cNvPr>
          <p:cNvSpPr txBox="1"/>
          <p:nvPr/>
        </p:nvSpPr>
        <p:spPr>
          <a:xfrm>
            <a:off x="4261746" y="2671182"/>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Zoltan </a:t>
            </a:r>
          </a:p>
          <a:p>
            <a:pPr algn="ctr"/>
            <a:r>
              <a:rPr lang="en-US" dirty="0" err="1">
                <a:latin typeface="Gill Sans Nova Light" panose="020F0302020204030204" pitchFamily="34" charset="0"/>
                <a:cs typeface="Gill Sans Nova Light" panose="020F0302020204030204" pitchFamily="34" charset="0"/>
              </a:rPr>
              <a:t>Haiman</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1326</a:t>
            </a:r>
          </a:p>
        </p:txBody>
      </p:sp>
      <p:sp>
        <p:nvSpPr>
          <p:cNvPr id="11" name="TextBox 10">
            <a:extLst>
              <a:ext uri="{FF2B5EF4-FFF2-40B4-BE49-F238E27FC236}">
                <a16:creationId xmlns:a16="http://schemas.microsoft.com/office/drawing/2014/main" id="{8EE4184A-3052-E942-8F20-16FB754CE8BB}"/>
              </a:ext>
            </a:extLst>
          </p:cNvPr>
          <p:cNvSpPr txBox="1"/>
          <p:nvPr/>
        </p:nvSpPr>
        <p:spPr>
          <a:xfrm>
            <a:off x="2796726" y="2684650"/>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Greg </a:t>
            </a:r>
          </a:p>
          <a:p>
            <a:pPr algn="ctr"/>
            <a:r>
              <a:rPr lang="en-US" dirty="0">
                <a:latin typeface="Gill Sans Nova Light" panose="020F0302020204030204" pitchFamily="34" charset="0"/>
                <a:cs typeface="Gill Sans Nova Light" panose="020F0302020204030204" pitchFamily="34" charset="0"/>
              </a:rPr>
              <a:t>Bryan</a:t>
            </a:r>
          </a:p>
          <a:p>
            <a:pPr algn="ctr"/>
            <a:r>
              <a:rPr lang="en-US" dirty="0">
                <a:latin typeface="Gill Sans Nova Light" panose="020F0302020204030204" pitchFamily="34" charset="0"/>
                <a:cs typeface="Gill Sans Nova Light" panose="020F0302020204030204" pitchFamily="34" charset="0"/>
              </a:rPr>
              <a:t>1325</a:t>
            </a:r>
          </a:p>
        </p:txBody>
      </p:sp>
      <p:pic>
        <p:nvPicPr>
          <p:cNvPr id="12" name="Picture 11">
            <a:extLst>
              <a:ext uri="{FF2B5EF4-FFF2-40B4-BE49-F238E27FC236}">
                <a16:creationId xmlns:a16="http://schemas.microsoft.com/office/drawing/2014/main" id="{C4A916AC-8D39-CF4E-A6F6-495AD270292F}"/>
              </a:ext>
            </a:extLst>
          </p:cNvPr>
          <p:cNvPicPr>
            <a:picLocks/>
          </p:cNvPicPr>
          <p:nvPr/>
        </p:nvPicPr>
        <p:blipFill>
          <a:blip r:embed="rId6"/>
          <a:stretch>
            <a:fillRect/>
          </a:stretch>
        </p:blipFill>
        <p:spPr>
          <a:xfrm>
            <a:off x="6204768" y="647574"/>
            <a:ext cx="1280160" cy="2011680"/>
          </a:xfrm>
          <a:prstGeom prst="rect">
            <a:avLst/>
          </a:prstGeom>
        </p:spPr>
      </p:pic>
      <p:sp>
        <p:nvSpPr>
          <p:cNvPr id="13" name="TextBox 12">
            <a:extLst>
              <a:ext uri="{FF2B5EF4-FFF2-40B4-BE49-F238E27FC236}">
                <a16:creationId xmlns:a16="http://schemas.microsoft.com/office/drawing/2014/main" id="{6D7422F9-24A9-994E-B8B9-43E0EFAB32B6}"/>
              </a:ext>
            </a:extLst>
          </p:cNvPr>
          <p:cNvSpPr txBox="1"/>
          <p:nvPr/>
        </p:nvSpPr>
        <p:spPr>
          <a:xfrm>
            <a:off x="5697586" y="2677630"/>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Jules </a:t>
            </a:r>
          </a:p>
          <a:p>
            <a:pPr algn="ctr"/>
            <a:r>
              <a:rPr lang="en-US" dirty="0">
                <a:latin typeface="Gill Sans Nova Light" panose="020F0302020204030204" pitchFamily="34" charset="0"/>
                <a:cs typeface="Gill Sans Nova Light" panose="020F0302020204030204" pitchFamily="34" charset="0"/>
              </a:rPr>
              <a:t>Halpern</a:t>
            </a:r>
          </a:p>
          <a:p>
            <a:pPr algn="ctr"/>
            <a:r>
              <a:rPr lang="en-US" dirty="0">
                <a:latin typeface="Gill Sans Nova Light" panose="020F0302020204030204" pitchFamily="34" charset="0"/>
                <a:cs typeface="Gill Sans Nova Light" panose="020F0302020204030204" pitchFamily="34" charset="0"/>
              </a:rPr>
              <a:t>1014</a:t>
            </a:r>
          </a:p>
        </p:txBody>
      </p:sp>
      <p:pic>
        <p:nvPicPr>
          <p:cNvPr id="14" name="Picture 13">
            <a:extLst>
              <a:ext uri="{FF2B5EF4-FFF2-40B4-BE49-F238E27FC236}">
                <a16:creationId xmlns:a16="http://schemas.microsoft.com/office/drawing/2014/main" id="{32407D02-1260-B44A-A473-7EF0512CFD1C}"/>
              </a:ext>
            </a:extLst>
          </p:cNvPr>
          <p:cNvPicPr>
            <a:picLocks/>
          </p:cNvPicPr>
          <p:nvPr/>
        </p:nvPicPr>
        <p:blipFill rotWithShape="1">
          <a:blip r:embed="rId7"/>
          <a:srcRect r="4863"/>
          <a:stretch/>
        </p:blipFill>
        <p:spPr>
          <a:xfrm>
            <a:off x="7645878" y="655587"/>
            <a:ext cx="1280160" cy="2011680"/>
          </a:xfrm>
          <a:prstGeom prst="rect">
            <a:avLst/>
          </a:prstGeom>
        </p:spPr>
      </p:pic>
      <p:sp>
        <p:nvSpPr>
          <p:cNvPr id="15" name="TextBox 14">
            <a:extLst>
              <a:ext uri="{FF2B5EF4-FFF2-40B4-BE49-F238E27FC236}">
                <a16:creationId xmlns:a16="http://schemas.microsoft.com/office/drawing/2014/main" id="{373D56A2-944A-9348-A117-49588500016F}"/>
              </a:ext>
            </a:extLst>
          </p:cNvPr>
          <p:cNvSpPr txBox="1"/>
          <p:nvPr/>
        </p:nvSpPr>
        <p:spPr>
          <a:xfrm>
            <a:off x="7039980" y="2677629"/>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David </a:t>
            </a:r>
          </a:p>
          <a:p>
            <a:pPr algn="ctr"/>
            <a:r>
              <a:rPr lang="en-US" dirty="0">
                <a:latin typeface="Gill Sans Nova Light" panose="020F0302020204030204" pitchFamily="34" charset="0"/>
                <a:cs typeface="Gill Sans Nova Light" panose="020F0302020204030204" pitchFamily="34" charset="0"/>
              </a:rPr>
              <a:t>Helfand</a:t>
            </a:r>
          </a:p>
          <a:p>
            <a:pPr algn="ctr"/>
            <a:r>
              <a:rPr lang="en-US" dirty="0">
                <a:latin typeface="Gill Sans Nova Light" panose="020F0302020204030204" pitchFamily="34" charset="0"/>
                <a:cs typeface="Gill Sans Nova Light" panose="020F0302020204030204" pitchFamily="34" charset="0"/>
              </a:rPr>
              <a:t>1020</a:t>
            </a:r>
          </a:p>
        </p:txBody>
      </p:sp>
      <p:pic>
        <p:nvPicPr>
          <p:cNvPr id="16" name="Picture 15">
            <a:extLst>
              <a:ext uri="{FF2B5EF4-FFF2-40B4-BE49-F238E27FC236}">
                <a16:creationId xmlns:a16="http://schemas.microsoft.com/office/drawing/2014/main" id="{C105B1E7-91A4-5D4D-8AAE-98150B38DD82}"/>
              </a:ext>
            </a:extLst>
          </p:cNvPr>
          <p:cNvPicPr>
            <a:picLocks/>
          </p:cNvPicPr>
          <p:nvPr/>
        </p:nvPicPr>
        <p:blipFill>
          <a:blip r:embed="rId8"/>
          <a:stretch>
            <a:fillRect/>
          </a:stretch>
        </p:blipFill>
        <p:spPr>
          <a:xfrm>
            <a:off x="9086988" y="634250"/>
            <a:ext cx="1280160" cy="2011680"/>
          </a:xfrm>
          <a:prstGeom prst="rect">
            <a:avLst/>
          </a:prstGeom>
        </p:spPr>
      </p:pic>
      <p:sp>
        <p:nvSpPr>
          <p:cNvPr id="17" name="TextBox 16">
            <a:extLst>
              <a:ext uri="{FF2B5EF4-FFF2-40B4-BE49-F238E27FC236}">
                <a16:creationId xmlns:a16="http://schemas.microsoft.com/office/drawing/2014/main" id="{2800C08C-037C-BC41-AF08-203661ECF4D5}"/>
              </a:ext>
            </a:extLst>
          </p:cNvPr>
          <p:cNvSpPr txBox="1"/>
          <p:nvPr/>
        </p:nvSpPr>
        <p:spPr>
          <a:xfrm>
            <a:off x="8562618" y="2666601"/>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Kathryn </a:t>
            </a:r>
          </a:p>
          <a:p>
            <a:pPr algn="ctr"/>
            <a:r>
              <a:rPr lang="en-US" dirty="0">
                <a:latin typeface="Gill Sans Nova Light" panose="020F0302020204030204" pitchFamily="34" charset="0"/>
                <a:cs typeface="Gill Sans Nova Light" panose="020F0302020204030204" pitchFamily="34" charset="0"/>
              </a:rPr>
              <a:t>Johnston</a:t>
            </a:r>
          </a:p>
          <a:p>
            <a:pPr algn="ctr"/>
            <a:r>
              <a:rPr lang="en-US" dirty="0">
                <a:latin typeface="Gill Sans Nova Light" panose="020F0302020204030204" pitchFamily="34" charset="0"/>
                <a:cs typeface="Gill Sans Nova Light" panose="020F0302020204030204" pitchFamily="34" charset="0"/>
              </a:rPr>
              <a:t>1320</a:t>
            </a:r>
          </a:p>
        </p:txBody>
      </p:sp>
      <p:pic>
        <p:nvPicPr>
          <p:cNvPr id="18" name="Picture 17">
            <a:extLst>
              <a:ext uri="{FF2B5EF4-FFF2-40B4-BE49-F238E27FC236}">
                <a16:creationId xmlns:a16="http://schemas.microsoft.com/office/drawing/2014/main" id="{B1B1E95A-E263-8340-BAE8-ACEFE1294A78}"/>
              </a:ext>
            </a:extLst>
          </p:cNvPr>
          <p:cNvPicPr>
            <a:picLocks/>
          </p:cNvPicPr>
          <p:nvPr/>
        </p:nvPicPr>
        <p:blipFill>
          <a:blip r:embed="rId9"/>
          <a:stretch>
            <a:fillRect/>
          </a:stretch>
        </p:blipFill>
        <p:spPr>
          <a:xfrm>
            <a:off x="10528101" y="634126"/>
            <a:ext cx="1280160" cy="2011680"/>
          </a:xfrm>
          <a:prstGeom prst="rect">
            <a:avLst/>
          </a:prstGeom>
        </p:spPr>
      </p:pic>
      <p:sp>
        <p:nvSpPr>
          <p:cNvPr id="19" name="TextBox 18">
            <a:extLst>
              <a:ext uri="{FF2B5EF4-FFF2-40B4-BE49-F238E27FC236}">
                <a16:creationId xmlns:a16="http://schemas.microsoft.com/office/drawing/2014/main" id="{D5C84893-6F8B-284E-9865-BB12FB65B540}"/>
              </a:ext>
            </a:extLst>
          </p:cNvPr>
          <p:cNvSpPr txBox="1"/>
          <p:nvPr/>
        </p:nvSpPr>
        <p:spPr>
          <a:xfrm>
            <a:off x="10025181" y="2656834"/>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David </a:t>
            </a:r>
          </a:p>
          <a:p>
            <a:pPr algn="ctr"/>
            <a:r>
              <a:rPr lang="en-US" dirty="0">
                <a:latin typeface="Gill Sans Nova Light" panose="020F0302020204030204" pitchFamily="34" charset="0"/>
                <a:cs typeface="Gill Sans Nova Light" panose="020F0302020204030204" pitchFamily="34" charset="0"/>
              </a:rPr>
              <a:t>Kipping</a:t>
            </a:r>
          </a:p>
          <a:p>
            <a:pPr algn="ctr"/>
            <a:r>
              <a:rPr lang="en-US" dirty="0">
                <a:latin typeface="Gill Sans Nova Light" panose="020F0302020204030204" pitchFamily="34" charset="0"/>
                <a:cs typeface="Gill Sans Nova Light" panose="020F0302020204030204" pitchFamily="34" charset="0"/>
              </a:rPr>
              <a:t>1331</a:t>
            </a:r>
          </a:p>
        </p:txBody>
      </p:sp>
      <p:pic>
        <p:nvPicPr>
          <p:cNvPr id="20" name="Picture 19">
            <a:extLst>
              <a:ext uri="{FF2B5EF4-FFF2-40B4-BE49-F238E27FC236}">
                <a16:creationId xmlns:a16="http://schemas.microsoft.com/office/drawing/2014/main" id="{1B650163-268A-7141-8A2B-E0B88A78F52F}"/>
              </a:ext>
            </a:extLst>
          </p:cNvPr>
          <p:cNvPicPr>
            <a:picLocks/>
          </p:cNvPicPr>
          <p:nvPr/>
        </p:nvPicPr>
        <p:blipFill>
          <a:blip r:embed="rId10"/>
          <a:stretch>
            <a:fillRect/>
          </a:stretch>
        </p:blipFill>
        <p:spPr>
          <a:xfrm>
            <a:off x="359640" y="3617419"/>
            <a:ext cx="1280160" cy="2011680"/>
          </a:xfrm>
          <a:prstGeom prst="rect">
            <a:avLst/>
          </a:prstGeom>
        </p:spPr>
      </p:pic>
      <p:sp>
        <p:nvSpPr>
          <p:cNvPr id="21" name="TextBox 20">
            <a:extLst>
              <a:ext uri="{FF2B5EF4-FFF2-40B4-BE49-F238E27FC236}">
                <a16:creationId xmlns:a16="http://schemas.microsoft.com/office/drawing/2014/main" id="{D7172257-E909-3642-8D38-ECD457B3D968}"/>
              </a:ext>
            </a:extLst>
          </p:cNvPr>
          <p:cNvSpPr txBox="1"/>
          <p:nvPr/>
        </p:nvSpPr>
        <p:spPr>
          <a:xfrm>
            <a:off x="-124668" y="5597601"/>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Melissa </a:t>
            </a:r>
          </a:p>
          <a:p>
            <a:pPr algn="ctr"/>
            <a:r>
              <a:rPr lang="en-US" dirty="0">
                <a:latin typeface="Gill Sans Nova Light" panose="020F0302020204030204" pitchFamily="34" charset="0"/>
                <a:cs typeface="Gill Sans Nova Light" panose="020F0302020204030204" pitchFamily="34" charset="0"/>
              </a:rPr>
              <a:t>Ness</a:t>
            </a:r>
          </a:p>
          <a:p>
            <a:pPr algn="ctr"/>
            <a:r>
              <a:rPr lang="en-US" dirty="0">
                <a:latin typeface="Gill Sans Nova Light" panose="020F0302020204030204" pitchFamily="34" charset="0"/>
                <a:cs typeface="Gill Sans Nova Light" panose="020F0302020204030204" pitchFamily="34" charset="0"/>
              </a:rPr>
              <a:t>1325</a:t>
            </a:r>
          </a:p>
        </p:txBody>
      </p:sp>
      <p:pic>
        <p:nvPicPr>
          <p:cNvPr id="22" name="Picture 21">
            <a:extLst>
              <a:ext uri="{FF2B5EF4-FFF2-40B4-BE49-F238E27FC236}">
                <a16:creationId xmlns:a16="http://schemas.microsoft.com/office/drawing/2014/main" id="{CEF5B49A-CEAE-1746-8514-B3F2731EDD78}"/>
              </a:ext>
            </a:extLst>
          </p:cNvPr>
          <p:cNvPicPr>
            <a:picLocks/>
          </p:cNvPicPr>
          <p:nvPr/>
        </p:nvPicPr>
        <p:blipFill>
          <a:blip r:embed="rId11"/>
          <a:stretch>
            <a:fillRect/>
          </a:stretch>
        </p:blipFill>
        <p:spPr>
          <a:xfrm>
            <a:off x="1809374" y="3591544"/>
            <a:ext cx="1280160" cy="2011680"/>
          </a:xfrm>
          <a:prstGeom prst="rect">
            <a:avLst/>
          </a:prstGeom>
        </p:spPr>
      </p:pic>
      <p:sp>
        <p:nvSpPr>
          <p:cNvPr id="23" name="TextBox 22">
            <a:extLst>
              <a:ext uri="{FF2B5EF4-FFF2-40B4-BE49-F238E27FC236}">
                <a16:creationId xmlns:a16="http://schemas.microsoft.com/office/drawing/2014/main" id="{6178B047-1B55-F944-B319-CA4FC24FAE01}"/>
              </a:ext>
            </a:extLst>
          </p:cNvPr>
          <p:cNvSpPr txBox="1"/>
          <p:nvPr/>
        </p:nvSpPr>
        <p:spPr>
          <a:xfrm>
            <a:off x="1330877" y="5570866"/>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Jerry </a:t>
            </a:r>
          </a:p>
          <a:p>
            <a:pPr algn="ctr"/>
            <a:r>
              <a:rPr lang="en-US" dirty="0" err="1">
                <a:latin typeface="Gill Sans Nova Light" panose="020F0302020204030204" pitchFamily="34" charset="0"/>
                <a:cs typeface="Gill Sans Nova Light" panose="020F0302020204030204" pitchFamily="34" charset="0"/>
              </a:rPr>
              <a:t>Ostriker</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1024</a:t>
            </a:r>
          </a:p>
        </p:txBody>
      </p:sp>
      <p:pic>
        <p:nvPicPr>
          <p:cNvPr id="24" name="Picture 23">
            <a:extLst>
              <a:ext uri="{FF2B5EF4-FFF2-40B4-BE49-F238E27FC236}">
                <a16:creationId xmlns:a16="http://schemas.microsoft.com/office/drawing/2014/main" id="{54C729EC-CB15-014F-8783-B1B457B0A98D}"/>
              </a:ext>
            </a:extLst>
          </p:cNvPr>
          <p:cNvPicPr>
            <a:picLocks/>
          </p:cNvPicPr>
          <p:nvPr/>
        </p:nvPicPr>
        <p:blipFill>
          <a:blip r:embed="rId12"/>
          <a:stretch>
            <a:fillRect/>
          </a:stretch>
        </p:blipFill>
        <p:spPr>
          <a:xfrm>
            <a:off x="4708842" y="3617419"/>
            <a:ext cx="1280160" cy="2011680"/>
          </a:xfrm>
          <a:prstGeom prst="rect">
            <a:avLst/>
          </a:prstGeom>
        </p:spPr>
      </p:pic>
      <p:sp>
        <p:nvSpPr>
          <p:cNvPr id="25" name="TextBox 24">
            <a:extLst>
              <a:ext uri="{FF2B5EF4-FFF2-40B4-BE49-F238E27FC236}">
                <a16:creationId xmlns:a16="http://schemas.microsoft.com/office/drawing/2014/main" id="{3EDA01B4-A7CE-804A-8B5A-A683BCE5E6F5}"/>
              </a:ext>
            </a:extLst>
          </p:cNvPr>
          <p:cNvSpPr txBox="1"/>
          <p:nvPr/>
        </p:nvSpPr>
        <p:spPr>
          <a:xfrm>
            <a:off x="5588999" y="5592679"/>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Mary </a:t>
            </a:r>
          </a:p>
          <a:p>
            <a:pPr algn="ctr"/>
            <a:r>
              <a:rPr lang="en-US" dirty="0">
                <a:latin typeface="Gill Sans Nova Light" panose="020F0302020204030204" pitchFamily="34" charset="0"/>
                <a:cs typeface="Gill Sans Nova Light" panose="020F0302020204030204" pitchFamily="34" charset="0"/>
              </a:rPr>
              <a:t>Putman</a:t>
            </a:r>
          </a:p>
          <a:p>
            <a:pPr algn="ctr"/>
            <a:r>
              <a:rPr lang="en-US" dirty="0">
                <a:latin typeface="Gill Sans Nova Light" panose="020F0302020204030204" pitchFamily="34" charset="0"/>
                <a:cs typeface="Gill Sans Nova Light" panose="020F0302020204030204" pitchFamily="34" charset="0"/>
              </a:rPr>
              <a:t>1318</a:t>
            </a:r>
          </a:p>
        </p:txBody>
      </p:sp>
      <p:pic>
        <p:nvPicPr>
          <p:cNvPr id="26" name="Picture 25">
            <a:extLst>
              <a:ext uri="{FF2B5EF4-FFF2-40B4-BE49-F238E27FC236}">
                <a16:creationId xmlns:a16="http://schemas.microsoft.com/office/drawing/2014/main" id="{FC78783D-D539-4C43-8DE5-8FF437BB9C28}"/>
              </a:ext>
            </a:extLst>
          </p:cNvPr>
          <p:cNvPicPr>
            <a:picLocks/>
          </p:cNvPicPr>
          <p:nvPr/>
        </p:nvPicPr>
        <p:blipFill>
          <a:blip r:embed="rId13"/>
          <a:stretch>
            <a:fillRect/>
          </a:stretch>
        </p:blipFill>
        <p:spPr>
          <a:xfrm>
            <a:off x="3259108" y="3600469"/>
            <a:ext cx="1280160" cy="2011680"/>
          </a:xfrm>
          <a:prstGeom prst="rect">
            <a:avLst/>
          </a:prstGeom>
        </p:spPr>
      </p:pic>
      <p:sp>
        <p:nvSpPr>
          <p:cNvPr id="27" name="TextBox 26">
            <a:extLst>
              <a:ext uri="{FF2B5EF4-FFF2-40B4-BE49-F238E27FC236}">
                <a16:creationId xmlns:a16="http://schemas.microsoft.com/office/drawing/2014/main" id="{87240C58-69F1-0147-9AD5-F50DC7CA9EC5}"/>
              </a:ext>
            </a:extLst>
          </p:cNvPr>
          <p:cNvSpPr txBox="1"/>
          <p:nvPr/>
        </p:nvSpPr>
        <p:spPr>
          <a:xfrm>
            <a:off x="2786422" y="5574505"/>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Frits </a:t>
            </a:r>
          </a:p>
          <a:p>
            <a:pPr algn="ctr"/>
            <a:r>
              <a:rPr lang="en-US" dirty="0" err="1">
                <a:latin typeface="Gill Sans Nova Light" panose="020F0302020204030204" pitchFamily="34" charset="0"/>
                <a:cs typeface="Gill Sans Nova Light" panose="020F0302020204030204" pitchFamily="34" charset="0"/>
              </a:rPr>
              <a:t>Paerels</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1022</a:t>
            </a:r>
          </a:p>
        </p:txBody>
      </p:sp>
      <p:pic>
        <p:nvPicPr>
          <p:cNvPr id="28" name="Picture 27">
            <a:extLst>
              <a:ext uri="{FF2B5EF4-FFF2-40B4-BE49-F238E27FC236}">
                <a16:creationId xmlns:a16="http://schemas.microsoft.com/office/drawing/2014/main" id="{4E95C0A5-FD0C-0842-B342-8B06E7B659DE}"/>
              </a:ext>
            </a:extLst>
          </p:cNvPr>
          <p:cNvPicPr>
            <a:picLocks/>
          </p:cNvPicPr>
          <p:nvPr/>
        </p:nvPicPr>
        <p:blipFill>
          <a:blip r:embed="rId14"/>
          <a:stretch>
            <a:fillRect/>
          </a:stretch>
        </p:blipFill>
        <p:spPr>
          <a:xfrm>
            <a:off x="6158576" y="3587035"/>
            <a:ext cx="1280160" cy="2011680"/>
          </a:xfrm>
          <a:prstGeom prst="rect">
            <a:avLst/>
          </a:prstGeom>
        </p:spPr>
      </p:pic>
      <p:sp>
        <p:nvSpPr>
          <p:cNvPr id="30" name="TextBox 29">
            <a:extLst>
              <a:ext uri="{FF2B5EF4-FFF2-40B4-BE49-F238E27FC236}">
                <a16:creationId xmlns:a16="http://schemas.microsoft.com/office/drawing/2014/main" id="{B2169770-EDD2-D444-8786-E267EE3CF623}"/>
              </a:ext>
            </a:extLst>
          </p:cNvPr>
          <p:cNvSpPr txBox="1"/>
          <p:nvPr/>
        </p:nvSpPr>
        <p:spPr>
          <a:xfrm>
            <a:off x="4141771" y="5568285"/>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Joe </a:t>
            </a:r>
          </a:p>
          <a:p>
            <a:pPr algn="ctr"/>
            <a:r>
              <a:rPr lang="en-US" dirty="0">
                <a:latin typeface="Gill Sans Nova Light" panose="020F0302020204030204" pitchFamily="34" charset="0"/>
                <a:cs typeface="Gill Sans Nova Light" panose="020F0302020204030204" pitchFamily="34" charset="0"/>
              </a:rPr>
              <a:t>Patterson</a:t>
            </a:r>
          </a:p>
          <a:p>
            <a:pPr algn="ctr"/>
            <a:r>
              <a:rPr lang="en-US" dirty="0">
                <a:latin typeface="Gill Sans Nova Light" panose="020F0302020204030204" pitchFamily="34" charset="0"/>
                <a:cs typeface="Gill Sans Nova Light" panose="020F0302020204030204" pitchFamily="34" charset="0"/>
              </a:rPr>
              <a:t>1422</a:t>
            </a:r>
          </a:p>
        </p:txBody>
      </p:sp>
      <p:pic>
        <p:nvPicPr>
          <p:cNvPr id="31" name="Picture 30">
            <a:extLst>
              <a:ext uri="{FF2B5EF4-FFF2-40B4-BE49-F238E27FC236}">
                <a16:creationId xmlns:a16="http://schemas.microsoft.com/office/drawing/2014/main" id="{9155CE0D-A164-8843-BA79-050693EF715C}"/>
              </a:ext>
            </a:extLst>
          </p:cNvPr>
          <p:cNvPicPr>
            <a:picLocks/>
          </p:cNvPicPr>
          <p:nvPr/>
        </p:nvPicPr>
        <p:blipFill>
          <a:blip r:embed="rId15"/>
          <a:stretch>
            <a:fillRect/>
          </a:stretch>
        </p:blipFill>
        <p:spPr>
          <a:xfrm>
            <a:off x="7608310" y="3602572"/>
            <a:ext cx="1280160" cy="2011680"/>
          </a:xfrm>
          <a:prstGeom prst="rect">
            <a:avLst/>
          </a:prstGeom>
        </p:spPr>
      </p:pic>
      <p:sp>
        <p:nvSpPr>
          <p:cNvPr id="32" name="TextBox 31">
            <a:extLst>
              <a:ext uri="{FF2B5EF4-FFF2-40B4-BE49-F238E27FC236}">
                <a16:creationId xmlns:a16="http://schemas.microsoft.com/office/drawing/2014/main" id="{74025C2F-DEF7-894D-8768-B0BC6D72E5EB}"/>
              </a:ext>
            </a:extLst>
          </p:cNvPr>
          <p:cNvSpPr txBox="1"/>
          <p:nvPr/>
        </p:nvSpPr>
        <p:spPr>
          <a:xfrm>
            <a:off x="7083476" y="5600945"/>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David </a:t>
            </a:r>
          </a:p>
          <a:p>
            <a:pPr algn="ctr"/>
            <a:r>
              <a:rPr lang="en-US" dirty="0" err="1">
                <a:latin typeface="Gill Sans Nova Light" panose="020F0302020204030204" pitchFamily="34" charset="0"/>
                <a:cs typeface="Gill Sans Nova Light" panose="020F0302020204030204" pitchFamily="34" charset="0"/>
              </a:rPr>
              <a:t>Shiminovich</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1324</a:t>
            </a:r>
          </a:p>
        </p:txBody>
      </p:sp>
      <p:pic>
        <p:nvPicPr>
          <p:cNvPr id="33" name="Picture 32">
            <a:extLst>
              <a:ext uri="{FF2B5EF4-FFF2-40B4-BE49-F238E27FC236}">
                <a16:creationId xmlns:a16="http://schemas.microsoft.com/office/drawing/2014/main" id="{42AB615D-C7D3-8D4E-B3F6-F7FE4BD0E34E}"/>
              </a:ext>
            </a:extLst>
          </p:cNvPr>
          <p:cNvPicPr>
            <a:picLocks/>
          </p:cNvPicPr>
          <p:nvPr/>
        </p:nvPicPr>
        <p:blipFill>
          <a:blip r:embed="rId16"/>
          <a:stretch>
            <a:fillRect/>
          </a:stretch>
        </p:blipFill>
        <p:spPr>
          <a:xfrm>
            <a:off x="9058044" y="3564034"/>
            <a:ext cx="1280160" cy="2011680"/>
          </a:xfrm>
          <a:prstGeom prst="rect">
            <a:avLst/>
          </a:prstGeom>
        </p:spPr>
      </p:pic>
      <p:sp>
        <p:nvSpPr>
          <p:cNvPr id="35" name="TextBox 34">
            <a:extLst>
              <a:ext uri="{FF2B5EF4-FFF2-40B4-BE49-F238E27FC236}">
                <a16:creationId xmlns:a16="http://schemas.microsoft.com/office/drawing/2014/main" id="{5F57FE00-D8AD-5449-8F9B-1AF179C2C403}"/>
              </a:ext>
            </a:extLst>
          </p:cNvPr>
          <p:cNvSpPr txBox="1"/>
          <p:nvPr/>
        </p:nvSpPr>
        <p:spPr>
          <a:xfrm>
            <a:off x="8544004" y="5617037"/>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Lorenzo </a:t>
            </a:r>
          </a:p>
          <a:p>
            <a:pPr algn="ctr"/>
            <a:r>
              <a:rPr lang="en-US" dirty="0" err="1">
                <a:latin typeface="Gill Sans Nova Light" panose="020F0302020204030204" pitchFamily="34" charset="0"/>
                <a:cs typeface="Gill Sans Nova Light" panose="020F0302020204030204" pitchFamily="34" charset="0"/>
              </a:rPr>
              <a:t>Sironi</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1012</a:t>
            </a:r>
          </a:p>
        </p:txBody>
      </p:sp>
      <p:pic>
        <p:nvPicPr>
          <p:cNvPr id="29" name="Picture 28">
            <a:extLst>
              <a:ext uri="{FF2B5EF4-FFF2-40B4-BE49-F238E27FC236}">
                <a16:creationId xmlns:a16="http://schemas.microsoft.com/office/drawing/2014/main" id="{1776253F-0D97-9946-BF31-F1FB20B13243}"/>
              </a:ext>
            </a:extLst>
          </p:cNvPr>
          <p:cNvPicPr>
            <a:picLocks/>
          </p:cNvPicPr>
          <p:nvPr/>
        </p:nvPicPr>
        <p:blipFill>
          <a:blip r:embed="rId17"/>
          <a:stretch>
            <a:fillRect/>
          </a:stretch>
        </p:blipFill>
        <p:spPr>
          <a:xfrm>
            <a:off x="10507781" y="3557746"/>
            <a:ext cx="1280160" cy="2011680"/>
          </a:xfrm>
          <a:prstGeom prst="rect">
            <a:avLst/>
          </a:prstGeom>
        </p:spPr>
      </p:pic>
      <p:sp>
        <p:nvSpPr>
          <p:cNvPr id="36" name="TextBox 35">
            <a:extLst>
              <a:ext uri="{FF2B5EF4-FFF2-40B4-BE49-F238E27FC236}">
                <a16:creationId xmlns:a16="http://schemas.microsoft.com/office/drawing/2014/main" id="{721C502D-454C-D44A-918B-AB873C4D657A}"/>
              </a:ext>
            </a:extLst>
          </p:cNvPr>
          <p:cNvSpPr txBox="1"/>
          <p:nvPr/>
        </p:nvSpPr>
        <p:spPr>
          <a:xfrm>
            <a:off x="10051150" y="5617037"/>
            <a:ext cx="2286000" cy="923330"/>
          </a:xfrm>
          <a:prstGeom prst="rect">
            <a:avLst/>
          </a:prstGeom>
          <a:noFill/>
        </p:spPr>
        <p:txBody>
          <a:bodyPr wrap="square" rtlCol="0">
            <a:spAutoFit/>
          </a:bodyPr>
          <a:lstStyle/>
          <a:p>
            <a:pPr algn="ctr"/>
            <a:r>
              <a:rPr lang="en-US" dirty="0">
                <a:latin typeface="Gill Sans Nova Light" panose="020F0302020204030204" pitchFamily="34" charset="0"/>
                <a:cs typeface="Gill Sans Nova Light" panose="020F0302020204030204" pitchFamily="34" charset="0"/>
              </a:rPr>
              <a:t>Jacqueline </a:t>
            </a:r>
          </a:p>
          <a:p>
            <a:pPr algn="ctr"/>
            <a:r>
              <a:rPr lang="en-US" dirty="0">
                <a:latin typeface="Gill Sans Nova Light" panose="020F0302020204030204" pitchFamily="34" charset="0"/>
                <a:cs typeface="Gill Sans Nova Light" panose="020F0302020204030204" pitchFamily="34" charset="0"/>
              </a:rPr>
              <a:t>Van </a:t>
            </a:r>
            <a:r>
              <a:rPr lang="en-US" dirty="0" err="1">
                <a:latin typeface="Gill Sans Nova Light" panose="020F0302020204030204" pitchFamily="34" charset="0"/>
                <a:cs typeface="Gill Sans Nova Light" panose="020F0302020204030204" pitchFamily="34" charset="0"/>
              </a:rPr>
              <a:t>Gorkom</a:t>
            </a:r>
            <a:endParaRPr lang="en-US" dirty="0">
              <a:latin typeface="Gill Sans Nova Light" panose="020F0302020204030204" pitchFamily="34" charset="0"/>
              <a:cs typeface="Gill Sans Nova Light" panose="020F0302020204030204" pitchFamily="34" charset="0"/>
            </a:endParaRPr>
          </a:p>
          <a:p>
            <a:pPr algn="ctr"/>
            <a:r>
              <a:rPr lang="en-US" dirty="0">
                <a:latin typeface="Gill Sans Nova Light" panose="020F0302020204030204" pitchFamily="34" charset="0"/>
                <a:cs typeface="Gill Sans Nova Light" panose="020F0302020204030204" pitchFamily="34" charset="0"/>
              </a:rPr>
              <a:t>1420</a:t>
            </a:r>
          </a:p>
        </p:txBody>
      </p:sp>
      <p:sp>
        <p:nvSpPr>
          <p:cNvPr id="37" name="TextBox 36">
            <a:extLst>
              <a:ext uri="{FF2B5EF4-FFF2-40B4-BE49-F238E27FC236}">
                <a16:creationId xmlns:a16="http://schemas.microsoft.com/office/drawing/2014/main" id="{01204E10-3DA3-5C46-A6D5-3C37E1925F99}"/>
              </a:ext>
            </a:extLst>
          </p:cNvPr>
          <p:cNvSpPr txBox="1"/>
          <p:nvPr/>
        </p:nvSpPr>
        <p:spPr>
          <a:xfrm>
            <a:off x="2949490" y="81899"/>
            <a:ext cx="6471180" cy="584775"/>
          </a:xfrm>
          <a:prstGeom prst="rect">
            <a:avLst/>
          </a:prstGeom>
          <a:noFill/>
        </p:spPr>
        <p:txBody>
          <a:bodyPr wrap="square" rtlCol="0">
            <a:spAutoFit/>
          </a:bodyPr>
          <a:lstStyle/>
          <a:p>
            <a:pPr algn="ctr"/>
            <a:r>
              <a:rPr lang="en-US" sz="3200" dirty="0">
                <a:solidFill>
                  <a:srgbClr val="293185"/>
                </a:solidFill>
                <a:latin typeface="Gill Sans Nova Light" panose="020F0302020204030204" pitchFamily="34" charset="0"/>
                <a:cs typeface="Gill Sans Nova Light" panose="020F0302020204030204" pitchFamily="34" charset="0"/>
              </a:rPr>
              <a:t>Faculty</a:t>
            </a:r>
          </a:p>
        </p:txBody>
      </p:sp>
    </p:spTree>
    <p:extLst>
      <p:ext uri="{BB962C8B-B14F-4D97-AF65-F5344CB8AC3E}">
        <p14:creationId xmlns:p14="http://schemas.microsoft.com/office/powerpoint/2010/main" val="37887465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16532</TotalTime>
  <Words>779</Words>
  <Application>Microsoft Macintosh PowerPoint</Application>
  <PresentationFormat>Widescreen</PresentationFormat>
  <Paragraphs>168</Paragraphs>
  <Slides>17</Slides>
  <Notes>0</Notes>
  <HiddenSlides>11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Adobe Devanagari</vt:lpstr>
      <vt:lpstr>Arial</vt:lpstr>
      <vt:lpstr>Calibri</vt:lpstr>
      <vt:lpstr>Calibri Light</vt:lpstr>
      <vt:lpstr>Gill Sans Nova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Muamer Lihic</dc:creator>
  <cp:lastModifiedBy>Jana Grcevich</cp:lastModifiedBy>
  <cp:revision>165</cp:revision>
  <dcterms:created xsi:type="dcterms:W3CDTF">2018-11-13T21:08:29Z</dcterms:created>
  <dcterms:modified xsi:type="dcterms:W3CDTF">2020-02-06T15:58:41Z</dcterms:modified>
</cp:coreProperties>
</file>

<file path=docProps/thumbnail.jpeg>
</file>